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1"/>
  </p:notesMasterIdLst>
  <p:sldIdLst>
    <p:sldId id="1100" r:id="rId2"/>
    <p:sldId id="1098" r:id="rId3"/>
    <p:sldId id="1130" r:id="rId4"/>
    <p:sldId id="1136" r:id="rId5"/>
    <p:sldId id="1150" r:id="rId6"/>
    <p:sldId id="1151" r:id="rId7"/>
    <p:sldId id="1147" r:id="rId8"/>
    <p:sldId id="1140" r:id="rId9"/>
    <p:sldId id="1123" r:id="rId10"/>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737"/>
    <a:srgbClr val="FFCCCC"/>
    <a:srgbClr val="FF3300"/>
    <a:srgbClr val="1B5F28"/>
    <a:srgbClr val="FF7C80"/>
    <a:srgbClr val="FF00FF"/>
    <a:srgbClr val="00FFFF"/>
    <a:srgbClr val="99FF66"/>
    <a:srgbClr val="800000"/>
    <a:srgbClr val="FFFF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8" autoAdjust="0"/>
    <p:restoredTop sz="81818" autoAdjust="0"/>
  </p:normalViewPr>
  <p:slideViewPr>
    <p:cSldViewPr>
      <p:cViewPr varScale="1">
        <p:scale>
          <a:sx n="96" d="100"/>
          <a:sy n="96" d="100"/>
        </p:scale>
        <p:origin x="-21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2808" y="-84"/>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600"/>
            </a:pPr>
            <a:r>
              <a:rPr lang="ru-RU" sz="1600" dirty="0" smtClean="0"/>
              <a:t>Выявлено неисправностей</a:t>
            </a:r>
            <a:r>
              <a:rPr lang="ru-RU" sz="1600" baseline="0" dirty="0" smtClean="0"/>
              <a:t> тормозного оборудования в вагонах с показаниями КТСМ-01(Т) по месяцам. </a:t>
            </a:r>
            <a:endParaRPr lang="ru-RU" sz="1600" dirty="0"/>
          </a:p>
        </c:rich>
      </c:tx>
      <c:layout/>
    </c:title>
    <c:plotArea>
      <c:layout/>
      <c:barChart>
        <c:barDir val="col"/>
        <c:grouping val="clustered"/>
        <c:ser>
          <c:idx val="0"/>
          <c:order val="0"/>
          <c:tx>
            <c:strRef>
              <c:f>Лист1!$B$1</c:f>
              <c:strCache>
                <c:ptCount val="1"/>
                <c:pt idx="0">
                  <c:v>Тормоз выключен</c:v>
                </c:pt>
              </c:strCache>
            </c:strRef>
          </c:tx>
          <c:dLbls>
            <c:txPr>
              <a:bodyPr/>
              <a:lstStyle/>
              <a:p>
                <a:pPr>
                  <a:defRPr>
                    <a:solidFill>
                      <a:schemeClr val="accent1">
                        <a:lumMod val="75000"/>
                      </a:schemeClr>
                    </a:solidFill>
                  </a:defRPr>
                </a:pPr>
                <a:endParaRPr lang="ru-RU"/>
              </a:p>
            </c:txPr>
            <c:showVal val="1"/>
          </c:dLbls>
          <c:cat>
            <c:strRef>
              <c:f>Лист1!$A$2:$A$9</c:f>
              <c:strCache>
                <c:ptCount val="8"/>
                <c:pt idx="0">
                  <c:v>Сентябрь</c:v>
                </c:pt>
                <c:pt idx="1">
                  <c:v>Октябрь</c:v>
                </c:pt>
                <c:pt idx="2">
                  <c:v>Ноябрь</c:v>
                </c:pt>
                <c:pt idx="3">
                  <c:v>Декабрь</c:v>
                </c:pt>
                <c:pt idx="4">
                  <c:v>Январь</c:v>
                </c:pt>
                <c:pt idx="5">
                  <c:v>Февраль</c:v>
                </c:pt>
                <c:pt idx="6">
                  <c:v>Март</c:v>
                </c:pt>
                <c:pt idx="7">
                  <c:v>Апрель</c:v>
                </c:pt>
              </c:strCache>
            </c:strRef>
          </c:cat>
          <c:val>
            <c:numRef>
              <c:f>Лист1!$B$2:$B$9</c:f>
              <c:numCache>
                <c:formatCode>General</c:formatCode>
                <c:ptCount val="8"/>
                <c:pt idx="0">
                  <c:v>381</c:v>
                </c:pt>
                <c:pt idx="1">
                  <c:v>184</c:v>
                </c:pt>
                <c:pt idx="2">
                  <c:v>331</c:v>
                </c:pt>
                <c:pt idx="3">
                  <c:v>272</c:v>
                </c:pt>
                <c:pt idx="4">
                  <c:v>52</c:v>
                </c:pt>
                <c:pt idx="5">
                  <c:v>313</c:v>
                </c:pt>
                <c:pt idx="6">
                  <c:v>303</c:v>
                </c:pt>
                <c:pt idx="7">
                  <c:v>255</c:v>
                </c:pt>
              </c:numCache>
            </c:numRef>
          </c:val>
        </c:ser>
        <c:ser>
          <c:idx val="1"/>
          <c:order val="1"/>
          <c:tx>
            <c:strRef>
              <c:f>Лист1!$C$1</c:f>
              <c:strCache>
                <c:ptCount val="1"/>
                <c:pt idx="0">
                  <c:v>Отсутствует валик РП</c:v>
                </c:pt>
              </c:strCache>
            </c:strRef>
          </c:tx>
          <c:dLbls>
            <c:txPr>
              <a:bodyPr/>
              <a:lstStyle/>
              <a:p>
                <a:pPr>
                  <a:defRPr>
                    <a:solidFill>
                      <a:srgbClr val="DD4737"/>
                    </a:solidFill>
                  </a:defRPr>
                </a:pPr>
                <a:endParaRPr lang="ru-RU"/>
              </a:p>
            </c:txPr>
            <c:showVal val="1"/>
          </c:dLbls>
          <c:cat>
            <c:strRef>
              <c:f>Лист1!$A$2:$A$9</c:f>
              <c:strCache>
                <c:ptCount val="8"/>
                <c:pt idx="0">
                  <c:v>Сентябрь</c:v>
                </c:pt>
                <c:pt idx="1">
                  <c:v>Октябрь</c:v>
                </c:pt>
                <c:pt idx="2">
                  <c:v>Ноябрь</c:v>
                </c:pt>
                <c:pt idx="3">
                  <c:v>Декабрь</c:v>
                </c:pt>
                <c:pt idx="4">
                  <c:v>Январь</c:v>
                </c:pt>
                <c:pt idx="5">
                  <c:v>Февраль</c:v>
                </c:pt>
                <c:pt idx="6">
                  <c:v>Март</c:v>
                </c:pt>
                <c:pt idx="7">
                  <c:v>Апрель</c:v>
                </c:pt>
              </c:strCache>
            </c:strRef>
          </c:cat>
          <c:val>
            <c:numRef>
              <c:f>Лист1!$C$2:$C$9</c:f>
              <c:numCache>
                <c:formatCode>General</c:formatCode>
                <c:ptCount val="8"/>
                <c:pt idx="0">
                  <c:v>8</c:v>
                </c:pt>
                <c:pt idx="1">
                  <c:v>2</c:v>
                </c:pt>
                <c:pt idx="2">
                  <c:v>13</c:v>
                </c:pt>
                <c:pt idx="3">
                  <c:v>0</c:v>
                </c:pt>
                <c:pt idx="4">
                  <c:v>1</c:v>
                </c:pt>
                <c:pt idx="5">
                  <c:v>13</c:v>
                </c:pt>
                <c:pt idx="6">
                  <c:v>12</c:v>
                </c:pt>
                <c:pt idx="7">
                  <c:v>12</c:v>
                </c:pt>
              </c:numCache>
            </c:numRef>
          </c:val>
        </c:ser>
        <c:ser>
          <c:idx val="2"/>
          <c:order val="2"/>
          <c:tx>
            <c:strRef>
              <c:f>Лист1!$D$1</c:f>
              <c:strCache>
                <c:ptCount val="1"/>
                <c:pt idx="0">
                  <c:v>Отсутствует пробка ТЦ</c:v>
                </c:pt>
              </c:strCache>
            </c:strRef>
          </c:tx>
          <c:dLbls>
            <c:txPr>
              <a:bodyPr/>
              <a:lstStyle/>
              <a:p>
                <a:pPr>
                  <a:defRPr>
                    <a:solidFill>
                      <a:schemeClr val="accent3">
                        <a:lumMod val="75000"/>
                      </a:schemeClr>
                    </a:solidFill>
                  </a:defRPr>
                </a:pPr>
                <a:endParaRPr lang="ru-RU"/>
              </a:p>
            </c:txPr>
            <c:showVal val="1"/>
          </c:dLbls>
          <c:cat>
            <c:strRef>
              <c:f>Лист1!$A$2:$A$9</c:f>
              <c:strCache>
                <c:ptCount val="8"/>
                <c:pt idx="0">
                  <c:v>Сентябрь</c:v>
                </c:pt>
                <c:pt idx="1">
                  <c:v>Октябрь</c:v>
                </c:pt>
                <c:pt idx="2">
                  <c:v>Ноябрь</c:v>
                </c:pt>
                <c:pt idx="3">
                  <c:v>Декабрь</c:v>
                </c:pt>
                <c:pt idx="4">
                  <c:v>Январь</c:v>
                </c:pt>
                <c:pt idx="5">
                  <c:v>Февраль</c:v>
                </c:pt>
                <c:pt idx="6">
                  <c:v>Март</c:v>
                </c:pt>
                <c:pt idx="7">
                  <c:v>Апрель</c:v>
                </c:pt>
              </c:strCache>
            </c:strRef>
          </c:cat>
          <c:val>
            <c:numRef>
              <c:f>Лист1!$D$2:$D$9</c:f>
              <c:numCache>
                <c:formatCode>General</c:formatCode>
                <c:ptCount val="8"/>
                <c:pt idx="0">
                  <c:v>44</c:v>
                </c:pt>
                <c:pt idx="1">
                  <c:v>25</c:v>
                </c:pt>
                <c:pt idx="2">
                  <c:v>25</c:v>
                </c:pt>
                <c:pt idx="3">
                  <c:v>6</c:v>
                </c:pt>
                <c:pt idx="4">
                  <c:v>2</c:v>
                </c:pt>
                <c:pt idx="5">
                  <c:v>19</c:v>
                </c:pt>
                <c:pt idx="6">
                  <c:v>21</c:v>
                </c:pt>
                <c:pt idx="7">
                  <c:v>31</c:v>
                </c:pt>
              </c:numCache>
            </c:numRef>
          </c:val>
        </c:ser>
        <c:ser>
          <c:idx val="3"/>
          <c:order val="3"/>
          <c:tx>
            <c:strRef>
              <c:f>Лист1!$E$1</c:f>
              <c:strCache>
                <c:ptCount val="1"/>
                <c:pt idx="0">
                  <c:v>Самопроизвольный отпуск при опробовании</c:v>
                </c:pt>
              </c:strCache>
            </c:strRef>
          </c:tx>
          <c:dLbls>
            <c:txPr>
              <a:bodyPr/>
              <a:lstStyle/>
              <a:p>
                <a:pPr>
                  <a:defRPr>
                    <a:solidFill>
                      <a:schemeClr val="accent4">
                        <a:lumMod val="75000"/>
                      </a:schemeClr>
                    </a:solidFill>
                  </a:defRPr>
                </a:pPr>
                <a:endParaRPr lang="ru-RU"/>
              </a:p>
            </c:txPr>
            <c:showVal val="1"/>
          </c:dLbls>
          <c:cat>
            <c:strRef>
              <c:f>Лист1!$A$2:$A$9</c:f>
              <c:strCache>
                <c:ptCount val="8"/>
                <c:pt idx="0">
                  <c:v>Сентябрь</c:v>
                </c:pt>
                <c:pt idx="1">
                  <c:v>Октябрь</c:v>
                </c:pt>
                <c:pt idx="2">
                  <c:v>Ноябрь</c:v>
                </c:pt>
                <c:pt idx="3">
                  <c:v>Декабрь</c:v>
                </c:pt>
                <c:pt idx="4">
                  <c:v>Январь</c:v>
                </c:pt>
                <c:pt idx="5">
                  <c:v>Февраль</c:v>
                </c:pt>
                <c:pt idx="6">
                  <c:v>Март</c:v>
                </c:pt>
                <c:pt idx="7">
                  <c:v>Апрель</c:v>
                </c:pt>
              </c:strCache>
            </c:strRef>
          </c:cat>
          <c:val>
            <c:numRef>
              <c:f>Лист1!$E$2:$E$9</c:f>
              <c:numCache>
                <c:formatCode>General</c:formatCode>
                <c:ptCount val="8"/>
                <c:pt idx="0">
                  <c:v>38</c:v>
                </c:pt>
                <c:pt idx="1">
                  <c:v>17</c:v>
                </c:pt>
                <c:pt idx="2">
                  <c:v>8</c:v>
                </c:pt>
                <c:pt idx="3">
                  <c:v>10</c:v>
                </c:pt>
                <c:pt idx="4">
                  <c:v>4</c:v>
                </c:pt>
                <c:pt idx="5">
                  <c:v>14</c:v>
                </c:pt>
                <c:pt idx="6">
                  <c:v>8</c:v>
                </c:pt>
                <c:pt idx="7">
                  <c:v>9</c:v>
                </c:pt>
              </c:numCache>
            </c:numRef>
          </c:val>
        </c:ser>
        <c:gapWidth val="75"/>
        <c:overlap val="-25"/>
        <c:axId val="150915328"/>
        <c:axId val="150921216"/>
      </c:barChart>
      <c:catAx>
        <c:axId val="150915328"/>
        <c:scaling>
          <c:orientation val="minMax"/>
        </c:scaling>
        <c:axPos val="b"/>
        <c:majorTickMark val="none"/>
        <c:tickLblPos val="nextTo"/>
        <c:crossAx val="150921216"/>
        <c:crosses val="autoZero"/>
        <c:auto val="1"/>
        <c:lblAlgn val="ctr"/>
        <c:lblOffset val="100"/>
      </c:catAx>
      <c:valAx>
        <c:axId val="150921216"/>
        <c:scaling>
          <c:orientation val="minMax"/>
        </c:scaling>
        <c:axPos val="l"/>
        <c:majorGridlines/>
        <c:numFmt formatCode="General" sourceLinked="1"/>
        <c:majorTickMark val="none"/>
        <c:tickLblPos val="nextTo"/>
        <c:spPr>
          <a:ln w="9525">
            <a:noFill/>
          </a:ln>
        </c:spPr>
        <c:txPr>
          <a:bodyPr/>
          <a:lstStyle/>
          <a:p>
            <a:pPr>
              <a:defRPr sz="1000"/>
            </a:pPr>
            <a:endParaRPr lang="ru-RU"/>
          </a:p>
        </c:txPr>
        <c:crossAx val="150915328"/>
        <c:crosses val="autoZero"/>
        <c:crossBetween val="between"/>
      </c:valAx>
    </c:plotArea>
    <c:legend>
      <c:legendPos val="b"/>
      <c:layout>
        <c:manualLayout>
          <c:xMode val="edge"/>
          <c:yMode val="edge"/>
          <c:x val="0"/>
          <c:y val="0.77791610822583368"/>
          <c:w val="0.99791237633757324"/>
          <c:h val="0.20612644496565588"/>
        </c:manualLayout>
      </c:layout>
      <c:txPr>
        <a:bodyPr/>
        <a:lstStyle/>
        <a:p>
          <a:pPr>
            <a:defRPr sz="1200"/>
          </a:pPr>
          <a:endParaRPr lang="ru-RU"/>
        </a:p>
      </c:txPr>
    </c:legend>
    <c:plotVisOnly val="1"/>
  </c:chart>
  <c:spPr>
    <a:ln>
      <a:solidFill>
        <a:schemeClr val="accent1"/>
      </a:solidFill>
    </a:ln>
  </c:spPr>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sz="1000"/>
            </a:pPr>
            <a:r>
              <a:rPr lang="ru-RU" sz="1000" dirty="0" smtClean="0"/>
              <a:t>Выявлено неисправностей</a:t>
            </a:r>
            <a:r>
              <a:rPr lang="ru-RU" sz="1000" baseline="0" dirty="0" smtClean="0"/>
              <a:t> тормозного оборудования в вагонах с имевшими показания КТСМ-01(Т) за 8 месяцев. </a:t>
            </a:r>
            <a:endParaRPr lang="ru-RU" sz="1000" dirty="0"/>
          </a:p>
        </c:rich>
      </c:tx>
      <c:layout/>
    </c:title>
    <c:plotArea>
      <c:layout>
        <c:manualLayout>
          <c:layoutTarget val="inner"/>
          <c:xMode val="edge"/>
          <c:yMode val="edge"/>
          <c:x val="0.17674424888065568"/>
          <c:y val="0.18330457363042391"/>
          <c:w val="0.76933418249189789"/>
          <c:h val="0.48447108884116757"/>
        </c:manualLayout>
      </c:layout>
      <c:barChart>
        <c:barDir val="col"/>
        <c:grouping val="clustered"/>
        <c:ser>
          <c:idx val="0"/>
          <c:order val="0"/>
          <c:tx>
            <c:strRef>
              <c:f>Лист1!$B$1</c:f>
              <c:strCache>
                <c:ptCount val="1"/>
                <c:pt idx="0">
                  <c:v>Тормоз выключен</c:v>
                </c:pt>
              </c:strCache>
            </c:strRef>
          </c:tx>
          <c:dLbls>
            <c:dLbl>
              <c:idx val="0"/>
              <c:spPr/>
              <c:txPr>
                <a:bodyPr/>
                <a:lstStyle/>
                <a:p>
                  <a:pPr>
                    <a:defRPr sz="1400">
                      <a:solidFill>
                        <a:schemeClr val="accent1">
                          <a:lumMod val="75000"/>
                        </a:schemeClr>
                      </a:solidFill>
                    </a:defRPr>
                  </a:pPr>
                  <a:endParaRPr lang="ru-RU"/>
                </a:p>
              </c:txPr>
            </c:dLbl>
            <c:txPr>
              <a:bodyPr/>
              <a:lstStyle/>
              <a:p>
                <a:pPr>
                  <a:defRPr>
                    <a:solidFill>
                      <a:schemeClr val="accent1">
                        <a:lumMod val="75000"/>
                      </a:schemeClr>
                    </a:solidFill>
                  </a:defRPr>
                </a:pPr>
                <a:endParaRPr lang="ru-RU"/>
              </a:p>
            </c:txPr>
            <c:showVal val="1"/>
          </c:dLbls>
          <c:cat>
            <c:strRef>
              <c:f>Лист1!$A$2</c:f>
              <c:strCache>
                <c:ptCount val="1"/>
                <c:pt idx="0">
                  <c:v>с 17.09.18 по 30.04.19</c:v>
                </c:pt>
              </c:strCache>
            </c:strRef>
          </c:cat>
          <c:val>
            <c:numRef>
              <c:f>Лист1!$B$2</c:f>
              <c:numCache>
                <c:formatCode>General</c:formatCode>
                <c:ptCount val="1"/>
                <c:pt idx="0">
                  <c:v>2091</c:v>
                </c:pt>
              </c:numCache>
            </c:numRef>
          </c:val>
        </c:ser>
        <c:ser>
          <c:idx val="1"/>
          <c:order val="1"/>
          <c:tx>
            <c:strRef>
              <c:f>Лист1!$C$1</c:f>
              <c:strCache>
                <c:ptCount val="1"/>
                <c:pt idx="0">
                  <c:v>Отсутствует валик РП</c:v>
                </c:pt>
              </c:strCache>
            </c:strRef>
          </c:tx>
          <c:dLbls>
            <c:txPr>
              <a:bodyPr/>
              <a:lstStyle/>
              <a:p>
                <a:pPr>
                  <a:defRPr>
                    <a:solidFill>
                      <a:srgbClr val="DD4737"/>
                    </a:solidFill>
                  </a:defRPr>
                </a:pPr>
                <a:endParaRPr lang="ru-RU"/>
              </a:p>
            </c:txPr>
            <c:showVal val="1"/>
          </c:dLbls>
          <c:cat>
            <c:strRef>
              <c:f>Лист1!$A$2</c:f>
              <c:strCache>
                <c:ptCount val="1"/>
                <c:pt idx="0">
                  <c:v>с 17.09.18 по 30.04.19</c:v>
                </c:pt>
              </c:strCache>
            </c:strRef>
          </c:cat>
          <c:val>
            <c:numRef>
              <c:f>Лист1!$C$2</c:f>
              <c:numCache>
                <c:formatCode>General</c:formatCode>
                <c:ptCount val="1"/>
                <c:pt idx="0">
                  <c:v>61</c:v>
                </c:pt>
              </c:numCache>
            </c:numRef>
          </c:val>
        </c:ser>
        <c:ser>
          <c:idx val="2"/>
          <c:order val="2"/>
          <c:tx>
            <c:strRef>
              <c:f>Лист1!$D$1</c:f>
              <c:strCache>
                <c:ptCount val="1"/>
                <c:pt idx="0">
                  <c:v>Отсутствует пробка ТЦ</c:v>
                </c:pt>
              </c:strCache>
            </c:strRef>
          </c:tx>
          <c:dLbls>
            <c:txPr>
              <a:bodyPr/>
              <a:lstStyle/>
              <a:p>
                <a:pPr>
                  <a:defRPr>
                    <a:solidFill>
                      <a:schemeClr val="accent3">
                        <a:lumMod val="75000"/>
                      </a:schemeClr>
                    </a:solidFill>
                  </a:defRPr>
                </a:pPr>
                <a:endParaRPr lang="ru-RU"/>
              </a:p>
            </c:txPr>
            <c:showVal val="1"/>
          </c:dLbls>
          <c:cat>
            <c:strRef>
              <c:f>Лист1!$A$2</c:f>
              <c:strCache>
                <c:ptCount val="1"/>
                <c:pt idx="0">
                  <c:v>с 17.09.18 по 30.04.19</c:v>
                </c:pt>
              </c:strCache>
            </c:strRef>
          </c:cat>
          <c:val>
            <c:numRef>
              <c:f>Лист1!$D$2</c:f>
              <c:numCache>
                <c:formatCode>General</c:formatCode>
                <c:ptCount val="1"/>
                <c:pt idx="0">
                  <c:v>173</c:v>
                </c:pt>
              </c:numCache>
            </c:numRef>
          </c:val>
        </c:ser>
        <c:ser>
          <c:idx val="3"/>
          <c:order val="3"/>
          <c:tx>
            <c:strRef>
              <c:f>Лист1!$E$1</c:f>
              <c:strCache>
                <c:ptCount val="1"/>
                <c:pt idx="0">
                  <c:v>Самопроизвольный отпуск при опробовании</c:v>
                </c:pt>
              </c:strCache>
            </c:strRef>
          </c:tx>
          <c:dLbls>
            <c:txPr>
              <a:bodyPr/>
              <a:lstStyle/>
              <a:p>
                <a:pPr>
                  <a:defRPr>
                    <a:solidFill>
                      <a:schemeClr val="accent4">
                        <a:lumMod val="75000"/>
                      </a:schemeClr>
                    </a:solidFill>
                  </a:defRPr>
                </a:pPr>
                <a:endParaRPr lang="ru-RU"/>
              </a:p>
            </c:txPr>
            <c:showVal val="1"/>
          </c:dLbls>
          <c:cat>
            <c:strRef>
              <c:f>Лист1!$A$2</c:f>
              <c:strCache>
                <c:ptCount val="1"/>
                <c:pt idx="0">
                  <c:v>с 17.09.18 по 30.04.19</c:v>
                </c:pt>
              </c:strCache>
            </c:strRef>
          </c:cat>
          <c:val>
            <c:numRef>
              <c:f>Лист1!$E$2</c:f>
              <c:numCache>
                <c:formatCode>General</c:formatCode>
                <c:ptCount val="1"/>
                <c:pt idx="0">
                  <c:v>108</c:v>
                </c:pt>
              </c:numCache>
            </c:numRef>
          </c:val>
        </c:ser>
        <c:gapWidth val="75"/>
        <c:overlap val="-25"/>
        <c:axId val="151050112"/>
        <c:axId val="151051648"/>
      </c:barChart>
      <c:catAx>
        <c:axId val="151050112"/>
        <c:scaling>
          <c:orientation val="minMax"/>
        </c:scaling>
        <c:delete val="1"/>
        <c:axPos val="b"/>
        <c:majorTickMark val="none"/>
        <c:tickLblPos val="none"/>
        <c:crossAx val="151051648"/>
        <c:crosses val="autoZero"/>
        <c:auto val="1"/>
        <c:lblAlgn val="ctr"/>
        <c:lblOffset val="100"/>
      </c:catAx>
      <c:valAx>
        <c:axId val="151051648"/>
        <c:scaling>
          <c:orientation val="minMax"/>
        </c:scaling>
        <c:axPos val="l"/>
        <c:majorGridlines/>
        <c:numFmt formatCode="General" sourceLinked="1"/>
        <c:majorTickMark val="none"/>
        <c:tickLblPos val="nextTo"/>
        <c:spPr>
          <a:ln w="9525">
            <a:noFill/>
          </a:ln>
        </c:spPr>
        <c:txPr>
          <a:bodyPr/>
          <a:lstStyle/>
          <a:p>
            <a:pPr>
              <a:defRPr sz="1000"/>
            </a:pPr>
            <a:endParaRPr lang="ru-RU"/>
          </a:p>
        </c:txPr>
        <c:crossAx val="151050112"/>
        <c:crosses val="autoZero"/>
        <c:crossBetween val="between"/>
      </c:valAx>
    </c:plotArea>
    <c:legend>
      <c:legendPos val="b"/>
      <c:layout>
        <c:manualLayout>
          <c:xMode val="edge"/>
          <c:yMode val="edge"/>
          <c:x val="2.4388297051103992E-2"/>
          <c:y val="0.71225960391315069"/>
          <c:w val="0.97227138643068212"/>
          <c:h val="0.27178298735385736"/>
        </c:manualLayout>
      </c:layout>
      <c:txPr>
        <a:bodyPr/>
        <a:lstStyle/>
        <a:p>
          <a:pPr>
            <a:defRPr sz="1200"/>
          </a:pPr>
          <a:endParaRPr lang="ru-RU"/>
        </a:p>
      </c:txPr>
    </c:legend>
    <c:plotVisOnly val="1"/>
  </c:chart>
  <c:spPr>
    <a:ln>
      <a:solidFill>
        <a:schemeClr val="accent1"/>
      </a:solidFill>
    </a:ln>
  </c:spPr>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800"/>
            </a:pPr>
            <a:r>
              <a:rPr lang="ru-RU" sz="1800" dirty="0" smtClean="0"/>
              <a:t>Тревожные показания КТСМ в поездах после ПОТ Бабаево</a:t>
            </a:r>
            <a:endParaRPr lang="ru-RU" sz="1800" dirty="0"/>
          </a:p>
        </c:rich>
      </c:tx>
      <c:layout/>
    </c:title>
    <c:plotArea>
      <c:layout/>
      <c:barChart>
        <c:barDir val="col"/>
        <c:grouping val="clustered"/>
        <c:ser>
          <c:idx val="0"/>
          <c:order val="0"/>
          <c:tx>
            <c:strRef>
              <c:f>Лист1!$B$1</c:f>
              <c:strCache>
                <c:ptCount val="1"/>
                <c:pt idx="0">
                  <c:v>ОТС 3 категории</c:v>
                </c:pt>
              </c:strCache>
            </c:strRef>
          </c:tx>
          <c:dLbls>
            <c:showVal val="1"/>
          </c:dLbls>
          <c:cat>
            <c:strRef>
              <c:f>Лист1!$A$2</c:f>
              <c:strCache>
                <c:ptCount val="1"/>
                <c:pt idx="0">
                  <c:v>Тревожные показания КТСМ в поездах после ПОТ Бабаево</c:v>
                </c:pt>
              </c:strCache>
            </c:strRef>
          </c:cat>
          <c:val>
            <c:numRef>
              <c:f>Лист1!$B$2</c:f>
              <c:numCache>
                <c:formatCode>General</c:formatCode>
                <c:ptCount val="1"/>
                <c:pt idx="0">
                  <c:v>5</c:v>
                </c:pt>
              </c:numCache>
            </c:numRef>
          </c:val>
        </c:ser>
        <c:ser>
          <c:idx val="1"/>
          <c:order val="1"/>
          <c:tx>
            <c:strRef>
              <c:f>Лист1!$C$1</c:f>
              <c:strCache>
                <c:ptCount val="1"/>
                <c:pt idx="0">
                  <c:v>ОТС 2 категории</c:v>
                </c:pt>
              </c:strCache>
            </c:strRef>
          </c:tx>
          <c:dLbls>
            <c:showVal val="1"/>
          </c:dLbls>
          <c:cat>
            <c:strRef>
              <c:f>Лист1!$A$2</c:f>
              <c:strCache>
                <c:ptCount val="1"/>
                <c:pt idx="0">
                  <c:v>Тревожные показания КТСМ в поездах после ПОТ Бабаево</c:v>
                </c:pt>
              </c:strCache>
            </c:strRef>
          </c:cat>
          <c:val>
            <c:numRef>
              <c:f>Лист1!$C$2</c:f>
              <c:numCache>
                <c:formatCode>General</c:formatCode>
                <c:ptCount val="1"/>
                <c:pt idx="0">
                  <c:v>5</c:v>
                </c:pt>
              </c:numCache>
            </c:numRef>
          </c:val>
        </c:ser>
        <c:ser>
          <c:idx val="2"/>
          <c:order val="2"/>
          <c:tx>
            <c:strRef>
              <c:f>Лист1!$D$1</c:f>
              <c:strCache>
                <c:ptCount val="1"/>
                <c:pt idx="0">
                  <c:v>без отметки ОТС</c:v>
                </c:pt>
              </c:strCache>
            </c:strRef>
          </c:tx>
          <c:dLbls>
            <c:showVal val="1"/>
          </c:dLbls>
          <c:cat>
            <c:strRef>
              <c:f>Лист1!$A$2</c:f>
              <c:strCache>
                <c:ptCount val="1"/>
                <c:pt idx="0">
                  <c:v>Тревожные показания КТСМ в поездах после ПОТ Бабаево</c:v>
                </c:pt>
              </c:strCache>
            </c:strRef>
          </c:cat>
          <c:val>
            <c:numRef>
              <c:f>Лист1!$D$2</c:f>
              <c:numCache>
                <c:formatCode>General</c:formatCode>
                <c:ptCount val="1"/>
                <c:pt idx="0">
                  <c:v>4</c:v>
                </c:pt>
              </c:numCache>
            </c:numRef>
          </c:val>
        </c:ser>
        <c:gapWidth val="75"/>
        <c:overlap val="-25"/>
        <c:axId val="151458176"/>
        <c:axId val="151459712"/>
      </c:barChart>
      <c:catAx>
        <c:axId val="151458176"/>
        <c:scaling>
          <c:orientation val="minMax"/>
        </c:scaling>
        <c:delete val="1"/>
        <c:axPos val="b"/>
        <c:majorTickMark val="none"/>
        <c:tickLblPos val="none"/>
        <c:crossAx val="151459712"/>
        <c:crosses val="autoZero"/>
        <c:auto val="1"/>
        <c:lblAlgn val="ctr"/>
        <c:lblOffset val="100"/>
      </c:catAx>
      <c:valAx>
        <c:axId val="151459712"/>
        <c:scaling>
          <c:orientation val="minMax"/>
          <c:max val="6"/>
          <c:min val="0"/>
        </c:scaling>
        <c:axPos val="l"/>
        <c:majorGridlines/>
        <c:numFmt formatCode="General" sourceLinked="1"/>
        <c:majorTickMark val="none"/>
        <c:tickLblPos val="nextTo"/>
        <c:spPr>
          <a:ln w="9525">
            <a:noFill/>
          </a:ln>
        </c:spPr>
        <c:crossAx val="151458176"/>
        <c:crosses val="autoZero"/>
        <c:crossBetween val="between"/>
        <c:majorUnit val="1"/>
      </c:valAx>
    </c:plotArea>
    <c:legend>
      <c:legendPos val="b"/>
      <c:layout/>
    </c:legend>
    <c:plotVisOnly val="1"/>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932" cy="497365"/>
          </a:xfrm>
          <a:prstGeom prst="rect">
            <a:avLst/>
          </a:prstGeom>
          <a:noFill/>
          <a:ln w="9525">
            <a:noFill/>
            <a:miter lim="800000"/>
            <a:headEnd/>
            <a:tailEnd/>
          </a:ln>
        </p:spPr>
        <p:txBody>
          <a:bodyPr vert="horz" wrap="square" lIns="91413" tIns="45705" rIns="91413" bIns="45705" numCol="1" anchor="t" anchorCtr="0" compatLnSpc="1">
            <a:prstTxWarp prst="textNoShape">
              <a:avLst/>
            </a:prstTxWarp>
          </a:bodyPr>
          <a:lstStyle>
            <a:lvl1pPr defTabSz="914088">
              <a:defRPr sz="1200"/>
            </a:lvl1pPr>
          </a:lstStyle>
          <a:p>
            <a:pPr>
              <a:defRPr/>
            </a:pPr>
            <a:endParaRPr lang="ru-RU"/>
          </a:p>
        </p:txBody>
      </p:sp>
      <p:sp>
        <p:nvSpPr>
          <p:cNvPr id="6147" name="Rectangle 3"/>
          <p:cNvSpPr>
            <a:spLocks noGrp="1" noChangeArrowheads="1"/>
          </p:cNvSpPr>
          <p:nvPr>
            <p:ph type="dt" idx="1"/>
          </p:nvPr>
        </p:nvSpPr>
        <p:spPr bwMode="auto">
          <a:xfrm>
            <a:off x="3849152" y="0"/>
            <a:ext cx="2946932" cy="497365"/>
          </a:xfrm>
          <a:prstGeom prst="rect">
            <a:avLst/>
          </a:prstGeom>
          <a:noFill/>
          <a:ln w="9525">
            <a:noFill/>
            <a:miter lim="800000"/>
            <a:headEnd/>
            <a:tailEnd/>
          </a:ln>
        </p:spPr>
        <p:txBody>
          <a:bodyPr vert="horz" wrap="square" lIns="91413" tIns="45705" rIns="91413" bIns="45705" numCol="1" anchor="t" anchorCtr="0" compatLnSpc="1">
            <a:prstTxWarp prst="textNoShape">
              <a:avLst/>
            </a:prstTxWarp>
          </a:bodyPr>
          <a:lstStyle>
            <a:lvl1pPr algn="r" defTabSz="914088">
              <a:defRPr sz="1200"/>
            </a:lvl1pPr>
          </a:lstStyle>
          <a:p>
            <a:pPr>
              <a:defRPr/>
            </a:pPr>
            <a:endParaRPr lang="ru-RU"/>
          </a:p>
        </p:txBody>
      </p:sp>
      <p:sp>
        <p:nvSpPr>
          <p:cNvPr id="14340"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452" y="4714636"/>
            <a:ext cx="5438776" cy="4466747"/>
          </a:xfrm>
          <a:prstGeom prst="rect">
            <a:avLst/>
          </a:prstGeom>
          <a:noFill/>
          <a:ln w="9525">
            <a:noFill/>
            <a:miter lim="800000"/>
            <a:headEnd/>
            <a:tailEnd/>
          </a:ln>
        </p:spPr>
        <p:txBody>
          <a:bodyPr vert="horz" wrap="square" lIns="91413" tIns="45705" rIns="91413" bIns="45705"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150" name="Rectangle 6"/>
          <p:cNvSpPr>
            <a:spLocks noGrp="1" noChangeArrowheads="1"/>
          </p:cNvSpPr>
          <p:nvPr>
            <p:ph type="ftr" sz="quarter" idx="4"/>
          </p:nvPr>
        </p:nvSpPr>
        <p:spPr bwMode="auto">
          <a:xfrm>
            <a:off x="0" y="9429271"/>
            <a:ext cx="2946932" cy="497365"/>
          </a:xfrm>
          <a:prstGeom prst="rect">
            <a:avLst/>
          </a:prstGeom>
          <a:noFill/>
          <a:ln w="9525">
            <a:noFill/>
            <a:miter lim="800000"/>
            <a:headEnd/>
            <a:tailEnd/>
          </a:ln>
        </p:spPr>
        <p:txBody>
          <a:bodyPr vert="horz" wrap="square" lIns="91413" tIns="45705" rIns="91413" bIns="45705" numCol="1" anchor="b" anchorCtr="0" compatLnSpc="1">
            <a:prstTxWarp prst="textNoShape">
              <a:avLst/>
            </a:prstTxWarp>
          </a:bodyPr>
          <a:lstStyle>
            <a:lvl1pPr defTabSz="914088">
              <a:defRPr sz="1200"/>
            </a:lvl1pPr>
          </a:lstStyle>
          <a:p>
            <a:pPr>
              <a:defRPr/>
            </a:pPr>
            <a:endParaRPr lang="ru-RU"/>
          </a:p>
        </p:txBody>
      </p:sp>
      <p:sp>
        <p:nvSpPr>
          <p:cNvPr id="6151" name="Rectangle 7"/>
          <p:cNvSpPr>
            <a:spLocks noGrp="1" noChangeArrowheads="1"/>
          </p:cNvSpPr>
          <p:nvPr>
            <p:ph type="sldNum" sz="quarter" idx="5"/>
          </p:nvPr>
        </p:nvSpPr>
        <p:spPr bwMode="auto">
          <a:xfrm>
            <a:off x="3849152" y="9429271"/>
            <a:ext cx="2946932" cy="497365"/>
          </a:xfrm>
          <a:prstGeom prst="rect">
            <a:avLst/>
          </a:prstGeom>
          <a:noFill/>
          <a:ln w="9525">
            <a:noFill/>
            <a:miter lim="800000"/>
            <a:headEnd/>
            <a:tailEnd/>
          </a:ln>
        </p:spPr>
        <p:txBody>
          <a:bodyPr vert="horz" wrap="square" lIns="91413" tIns="45705" rIns="91413" bIns="45705" numCol="1" anchor="b" anchorCtr="0" compatLnSpc="1">
            <a:prstTxWarp prst="textNoShape">
              <a:avLst/>
            </a:prstTxWarp>
          </a:bodyPr>
          <a:lstStyle>
            <a:lvl1pPr algn="r" defTabSz="914088">
              <a:defRPr sz="1200"/>
            </a:lvl1pPr>
          </a:lstStyle>
          <a:p>
            <a:pPr>
              <a:defRPr/>
            </a:pPr>
            <a:fld id="{B7FC0E98-611A-48A5-B136-BC2579D41B2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0C8BD8E0-D5AB-4AA9-8DAC-D1EE259E2D1F}" type="slidenum">
              <a:rPr lang="ru-RU" smtClean="0">
                <a:cs typeface="Arial" charset="0"/>
              </a:rPr>
              <a:pPr/>
              <a:t>1</a:t>
            </a:fld>
            <a:endParaRPr lang="ru-RU" dirty="0" smtClean="0">
              <a:cs typeface="Arial" charset="0"/>
            </a:endParaRPr>
          </a:p>
        </p:txBody>
      </p:sp>
      <p:sp>
        <p:nvSpPr>
          <p:cNvPr id="16386" name="Rectangle 2"/>
          <p:cNvSpPr>
            <a:spLocks noGrp="1" noRot="1" noChangeAspect="1" noTextEdit="1"/>
          </p:cNvSpPr>
          <p:nvPr>
            <p:ph type="sldImg"/>
          </p:nvPr>
        </p:nvSpPr>
        <p:spPr>
          <a:xfrm>
            <a:off x="915988" y="746125"/>
            <a:ext cx="4962525" cy="3721100"/>
          </a:xfrm>
          <a:ln/>
        </p:spPr>
      </p:sp>
      <p:sp>
        <p:nvSpPr>
          <p:cNvPr id="16387" name="Rectangle 3"/>
          <p:cNvSpPr>
            <a:spLocks noGrp="1"/>
          </p:cNvSpPr>
          <p:nvPr>
            <p:ph type="body" idx="1"/>
          </p:nvPr>
        </p:nvSpPr>
        <p:spPr>
          <a:xfrm>
            <a:off x="679452" y="4719404"/>
            <a:ext cx="5438776" cy="4461981"/>
          </a:xfrm>
          <a:noFill/>
          <a:ln/>
        </p:spPr>
        <p:txBody>
          <a:bodyPr lIns="91369" tIns="45683" rIns="91369" bIns="45683"/>
          <a:lstStyle/>
          <a:p>
            <a:pPr eaLnBrk="1" hangingPunct="1"/>
            <a:endParaRPr lang="ru-RU" dirty="0" smtClean="0">
              <a:latin typeface="Arial"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5988" y="744538"/>
            <a:ext cx="4965700" cy="3724275"/>
          </a:xfrm>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latin typeface="Times New Roman" pitchFamily="18" charset="0"/>
                <a:cs typeface="Times New Roman" pitchFamily="18" charset="0"/>
              </a:rPr>
              <a:t>Согласно прогнозных данных ИЭРТ на период до 2025 года ожидается рост выгрузки в портах </a:t>
            </a:r>
            <a:r>
              <a:rPr lang="ru-RU" baseline="0" dirty="0" err="1" smtClean="0">
                <a:latin typeface="Times New Roman" pitchFamily="18" charset="0"/>
                <a:cs typeface="Times New Roman" pitchFamily="18" charset="0"/>
              </a:rPr>
              <a:t>Северо-Запада</a:t>
            </a:r>
            <a:r>
              <a:rPr lang="ru-RU" baseline="0" dirty="0" smtClean="0">
                <a:latin typeface="Times New Roman" pitchFamily="18" charset="0"/>
                <a:cs typeface="Times New Roman" pitchFamily="18" charset="0"/>
              </a:rPr>
              <a:t> до 180 млн. тонн в том числе порт Усть-Луга 120 млн. тонн, что подтверждается запрошенными и уже выданными техническими условиями на примыкание путей </a:t>
            </a:r>
            <a:r>
              <a:rPr lang="ru-RU" baseline="0" dirty="0" err="1" smtClean="0">
                <a:latin typeface="Times New Roman" pitchFamily="18" charset="0"/>
                <a:cs typeface="Times New Roman" pitchFamily="18" charset="0"/>
              </a:rPr>
              <a:t>необщего</a:t>
            </a:r>
            <a:r>
              <a:rPr lang="ru-RU" baseline="0" dirty="0" smtClean="0">
                <a:latin typeface="Times New Roman" pitchFamily="18" charset="0"/>
                <a:cs typeface="Times New Roman" pitchFamily="18" charset="0"/>
              </a:rPr>
              <a:t> пользования. Проанализировав резерв выгрузочных возможностей припортовых станций уже в 2020 году можно ожидать увеличение выгрузки до 7400 вагонов, что потребует организовать пропуск 100 пар поездов на участке Кошта - Волховстрой.</a:t>
            </a:r>
            <a:r>
              <a:rPr lang="ru-RU" dirty="0" smtClean="0">
                <a:latin typeface="Times New Roman" pitchFamily="18" charset="0"/>
                <a:cs typeface="Times New Roman" pitchFamily="18" charset="0"/>
              </a:rPr>
              <a:t> В</a:t>
            </a:r>
            <a:r>
              <a:rPr lang="ru-RU" baseline="0" dirty="0" smtClean="0">
                <a:latin typeface="Times New Roman" pitchFamily="18" charset="0"/>
                <a:cs typeface="Times New Roman" pitchFamily="18" charset="0"/>
              </a:rPr>
              <a:t> настоящее время по этому участку пропускается в среднем в сутки 80 пар грузовых поездов.</a:t>
            </a:r>
            <a:endParaRPr lang="ru-RU" dirty="0" smtClean="0">
              <a:latin typeface="Times New Roman" pitchFamily="18" charset="0"/>
              <a:cs typeface="Times New Roman" pitchFamily="18" charset="0"/>
            </a:endParaRPr>
          </a:p>
          <a:p>
            <a:endParaRPr lang="ru-RU" baseline="0" dirty="0" smtClean="0">
              <a:solidFill>
                <a:schemeClr val="tx1"/>
              </a:solidFill>
              <a:latin typeface="Times New Roman" pitchFamily="18" charset="0"/>
              <a:cs typeface="Times New Roman" pitchFamily="18" charset="0"/>
            </a:endParaRPr>
          </a:p>
          <a:p>
            <a:r>
              <a:rPr lang="ru-RU" baseline="0" dirty="0" smtClean="0">
                <a:solidFill>
                  <a:schemeClr val="tx1"/>
                </a:solidFill>
                <a:latin typeface="Times New Roman" pitchFamily="18" charset="0"/>
                <a:cs typeface="Times New Roman" pitchFamily="18" charset="0"/>
              </a:rPr>
              <a:t>Основным барьерным местом является </a:t>
            </a:r>
            <a:r>
              <a:rPr lang="ru-RU" b="0" baseline="0" dirty="0" smtClean="0">
                <a:solidFill>
                  <a:schemeClr val="tx1"/>
                </a:solidFill>
                <a:latin typeface="Times New Roman" pitchFamily="18" charset="0"/>
                <a:cs typeface="Times New Roman" pitchFamily="18" charset="0"/>
              </a:rPr>
              <a:t>о</a:t>
            </a:r>
            <a:r>
              <a:rPr lang="ru-RU" b="0" dirty="0" smtClean="0">
                <a:solidFill>
                  <a:schemeClr val="tx1"/>
                </a:solidFill>
                <a:latin typeface="Times New Roman" pitchFamily="18" charset="0"/>
                <a:ea typeface="Tahoma" pitchFamily="34" charset="0"/>
                <a:cs typeface="Times New Roman" pitchFamily="18" charset="0"/>
              </a:rPr>
              <a:t>граничение пропускной способности станции Бабаево связанное с недостаточной  перерабатывающей способности </a:t>
            </a:r>
            <a:r>
              <a:rPr lang="ru-RU" b="0" baseline="0" dirty="0" smtClean="0">
                <a:solidFill>
                  <a:schemeClr val="tx1"/>
                </a:solidFill>
                <a:latin typeface="Times New Roman" pitchFamily="18" charset="0"/>
                <a:ea typeface="Tahoma" pitchFamily="34" charset="0"/>
                <a:cs typeface="Times New Roman" pitchFamily="18" charset="0"/>
              </a:rPr>
              <a:t>приемоотправочного парка.</a:t>
            </a:r>
            <a:r>
              <a:rPr lang="ru-RU" b="0" dirty="0" smtClean="0">
                <a:solidFill>
                  <a:schemeClr val="tx1"/>
                </a:solidFill>
                <a:latin typeface="Times New Roman" pitchFamily="18" charset="0"/>
                <a:ea typeface="Tahoma" pitchFamily="34" charset="0"/>
                <a:cs typeface="Times New Roman" pitchFamily="18" charset="0"/>
              </a:rPr>
              <a:t> </a:t>
            </a:r>
            <a:endParaRPr lang="ru-RU" b="1" dirty="0" smtClean="0">
              <a:solidFill>
                <a:schemeClr val="tx1"/>
              </a:solidFill>
              <a:latin typeface="Times New Roman" pitchFamily="18" charset="0"/>
              <a:ea typeface="Tahoma" pitchFamily="34" charset="0"/>
              <a:cs typeface="Times New Roman" pitchFamily="18" charset="0"/>
            </a:endParaRPr>
          </a:p>
        </p:txBody>
      </p:sp>
      <p:sp>
        <p:nvSpPr>
          <p:cNvPr id="4" name="Номер слайда 3"/>
          <p:cNvSpPr>
            <a:spLocks noGrp="1"/>
          </p:cNvSpPr>
          <p:nvPr>
            <p:ph type="sldNum" sz="quarter" idx="10"/>
          </p:nvPr>
        </p:nvSpPr>
        <p:spPr/>
        <p:txBody>
          <a:bodyPr/>
          <a:lstStyle/>
          <a:p>
            <a:fld id="{AF424FED-92B4-429A-BC7B-FD403EACA1D9}"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5988" y="744538"/>
            <a:ext cx="4965700" cy="3724275"/>
          </a:xfrm>
        </p:spPr>
      </p:sp>
      <p:sp>
        <p:nvSpPr>
          <p:cNvPr id="3" name="Заметки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cs typeface="Times New Roman" pitchFamily="18" charset="0"/>
              </a:rPr>
              <a:t>С целью увеличения пропускной способности</a:t>
            </a:r>
            <a:r>
              <a:rPr lang="ru-RU" sz="1200" kern="1200" baseline="0" dirty="0" smtClean="0">
                <a:solidFill>
                  <a:schemeClr val="tx1"/>
                </a:solidFill>
                <a:latin typeface="Times New Roman" pitchFamily="18" charset="0"/>
                <a:cs typeface="Times New Roman" pitchFamily="18" charset="0"/>
              </a:rPr>
              <a:t> </a:t>
            </a:r>
            <a:r>
              <a:rPr lang="ru-RU" sz="1200" kern="1200" dirty="0" smtClean="0">
                <a:solidFill>
                  <a:schemeClr val="tx1"/>
                </a:solidFill>
                <a:latin typeface="Times New Roman" pitchFamily="18" charset="0"/>
                <a:cs typeface="Times New Roman" pitchFamily="18" charset="0"/>
              </a:rPr>
              <a:t>станции Бабаево службой вагонного хозяйства Октябрьской дирекции инфраструктуры разработана Временная технология сокращенного опробования тормозов транзитных грузовых поездов, не проследовавших гарантийный участок, на станции Бабаево Октябрьской железной дороги при смене локомотива (тяги). Данная технология позволяет сократить время технической стоянки транзитных грузовых поездов по станции Бабаево за счет повышения  эффективности использования диагностических устройств с 97 минут до 65 минут, и повысить пропускную способность станции с 80 пар до 100 пар поездов в сутки. При этом ожидаемый годовой экономический эффект составит 78,5 млн. рублей.</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cs typeface="Times New Roman" pitchFamily="18" charset="0"/>
            </a:endParaRPr>
          </a:p>
          <a:p>
            <a:r>
              <a:rPr lang="ru-RU" sz="1200" kern="1200" dirty="0" smtClean="0">
                <a:solidFill>
                  <a:schemeClr val="tx1"/>
                </a:solidFill>
                <a:latin typeface="Times New Roman" pitchFamily="18" charset="0"/>
                <a:cs typeface="Times New Roman" pitchFamily="18" charset="0"/>
              </a:rPr>
              <a:t>В рамках опытной технологии предусматривается выявление заторможенных колесных пар за счет действующих диагностических комплексов КТСМ-02, расположенных на перегонах </a:t>
            </a:r>
            <a:r>
              <a:rPr lang="ru-RU" sz="1200" kern="1200" dirty="0" err="1" smtClean="0">
                <a:solidFill>
                  <a:schemeClr val="tx1"/>
                </a:solidFill>
                <a:latin typeface="Times New Roman" pitchFamily="18" charset="0"/>
                <a:cs typeface="Times New Roman" pitchFamily="18" charset="0"/>
              </a:rPr>
              <a:t>Тешемля-Бабаево</a:t>
            </a:r>
            <a:r>
              <a:rPr lang="ru-RU" sz="1200" kern="1200" dirty="0" smtClean="0">
                <a:solidFill>
                  <a:schemeClr val="tx1"/>
                </a:solidFill>
                <a:latin typeface="Times New Roman" pitchFamily="18" charset="0"/>
                <a:cs typeface="Times New Roman" pitchFamily="18" charset="0"/>
              </a:rPr>
              <a:t> и </a:t>
            </a:r>
            <a:r>
              <a:rPr lang="ru-RU" sz="1200" kern="1200" dirty="0" err="1" smtClean="0">
                <a:solidFill>
                  <a:schemeClr val="tx1"/>
                </a:solidFill>
                <a:latin typeface="Times New Roman" pitchFamily="18" charset="0"/>
                <a:cs typeface="Times New Roman" pitchFamily="18" charset="0"/>
              </a:rPr>
              <a:t>Тимошкино-Бабаево</a:t>
            </a:r>
            <a:r>
              <a:rPr lang="ru-RU" sz="1200" kern="1200" dirty="0" smtClean="0">
                <a:solidFill>
                  <a:schemeClr val="tx1"/>
                </a:solidFill>
                <a:latin typeface="Times New Roman" pitchFamily="18" charset="0"/>
                <a:cs typeface="Times New Roman" pitchFamily="18" charset="0"/>
              </a:rPr>
              <a:t>. Контроль неэффективно работающего тормозного оборудования грузовых вагонов в четном и нечетном направлениях предлагается обеспечить за счет вновь устанавливаемых на подходах к станции Бабаево диагностических устройств КТСМ-01(Т).</a:t>
            </a:r>
          </a:p>
          <a:p>
            <a:endParaRPr lang="ru-RU" sz="1200" kern="1200" dirty="0" smtClean="0">
              <a:solidFill>
                <a:schemeClr val="tx1"/>
              </a:solidFill>
              <a:latin typeface="Times New Roman" pitchFamily="18" charset="0"/>
              <a:cs typeface="Times New Roman" pitchFamily="18" charset="0"/>
            </a:endParaRPr>
          </a:p>
          <a:p>
            <a:r>
              <a:rPr lang="ru-RU" sz="1200" kern="1200" dirty="0" smtClean="0">
                <a:solidFill>
                  <a:schemeClr val="tx1"/>
                </a:solidFill>
                <a:latin typeface="Times New Roman" pitchFamily="18" charset="0"/>
                <a:cs typeface="Times New Roman" pitchFamily="18" charset="0"/>
              </a:rPr>
              <a:t>На первом этапе эксперимента в месте размещения напольных устройств КТСМ-02 на подходах</a:t>
            </a:r>
            <a:r>
              <a:rPr lang="ru-RU" sz="1200" kern="1200" baseline="0" dirty="0" smtClean="0">
                <a:solidFill>
                  <a:schemeClr val="tx1"/>
                </a:solidFill>
                <a:latin typeface="Times New Roman" pitchFamily="18" charset="0"/>
                <a:cs typeface="Times New Roman" pitchFamily="18" charset="0"/>
              </a:rPr>
              <a:t> к станции Бабаево </a:t>
            </a:r>
            <a:r>
              <a:rPr lang="ru-RU" sz="1200" kern="1200" dirty="0" smtClean="0">
                <a:solidFill>
                  <a:schemeClr val="tx1"/>
                </a:solidFill>
                <a:latin typeface="Times New Roman" pitchFamily="18" charset="0"/>
                <a:cs typeface="Times New Roman" pitchFamily="18" charset="0"/>
              </a:rPr>
              <a:t>установлены дополнительные камеры КТСМ-01(Т)</a:t>
            </a:r>
            <a:r>
              <a:rPr lang="ru-RU" sz="1200" kern="1200" baseline="0" dirty="0" smtClean="0">
                <a:solidFill>
                  <a:schemeClr val="tx1"/>
                </a:solidFill>
                <a:latin typeface="Times New Roman" pitchFamily="18" charset="0"/>
                <a:cs typeface="Times New Roman" pitchFamily="18" charset="0"/>
              </a:rPr>
              <a:t> </a:t>
            </a:r>
            <a:r>
              <a:rPr lang="ru-RU" sz="1200" kern="1200" dirty="0" smtClean="0">
                <a:solidFill>
                  <a:schemeClr val="tx1"/>
                </a:solidFill>
                <a:latin typeface="Times New Roman" pitchFamily="18" charset="0"/>
                <a:cs typeface="Times New Roman" pitchFamily="18" charset="0"/>
              </a:rPr>
              <a:t>с целью выявления в транзитных поездах вагонов с не пришедшими в действие или выключенными тормозами.</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endParaRPr lang="ru-RU" sz="1200" kern="1200" dirty="0">
              <a:solidFill>
                <a:schemeClr val="tx1"/>
              </a:solidFill>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AF424FED-92B4-429A-BC7B-FD403EACA1D9}"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5988" y="744538"/>
            <a:ext cx="4965700" cy="3724275"/>
          </a:xfrm>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Arial" pitchFamily="34" charset="0"/>
                <a:ea typeface="+mn-ea"/>
                <a:cs typeface="+mn-cs"/>
              </a:rPr>
              <a:t>В ходе эксперимента:</a:t>
            </a:r>
            <a:r>
              <a:rPr lang="ru-RU" sz="1200" kern="1200" baseline="0" dirty="0" smtClean="0">
                <a:solidFill>
                  <a:schemeClr val="tx1"/>
                </a:solidFill>
                <a:latin typeface="Arial" pitchFamily="34" charset="0"/>
                <a:ea typeface="+mn-ea"/>
                <a:cs typeface="+mn-cs"/>
              </a:rPr>
              <a:t> </a:t>
            </a:r>
          </a:p>
          <a:p>
            <a:pPr marL="228600" indent="-228600">
              <a:buFont typeface="+mj-lt"/>
              <a:buAutoNum type="arabicPeriod"/>
            </a:pPr>
            <a:r>
              <a:rPr lang="ru-RU" sz="1200" kern="1200" dirty="0" smtClean="0">
                <a:solidFill>
                  <a:schemeClr val="tx1"/>
                </a:solidFill>
                <a:latin typeface="Arial" pitchFamily="34" charset="0"/>
                <a:ea typeface="+mn-ea"/>
                <a:cs typeface="+mn-cs"/>
              </a:rPr>
              <a:t>Разработана и согласованна с руководством дирекций ДИ,</a:t>
            </a:r>
            <a:r>
              <a:rPr lang="ru-RU" sz="1200" kern="1200" baseline="0" dirty="0" smtClean="0">
                <a:solidFill>
                  <a:schemeClr val="tx1"/>
                </a:solidFill>
                <a:latin typeface="Arial" pitchFamily="34" charset="0"/>
                <a:ea typeface="+mn-ea"/>
                <a:cs typeface="+mn-cs"/>
              </a:rPr>
              <a:t> ДТ, Д и руководством Октябрьской железной дороги (НГ, НЗ-РБ, НЗ-1, Н).</a:t>
            </a:r>
            <a:r>
              <a:rPr lang="ru-RU" sz="1200" kern="1200" dirty="0" smtClean="0">
                <a:solidFill>
                  <a:schemeClr val="tx1"/>
                </a:solidFill>
                <a:latin typeface="Arial" pitchFamily="34" charset="0"/>
                <a:ea typeface="+mn-ea"/>
                <a:cs typeface="+mn-cs"/>
              </a:rPr>
              <a:t> «ВРЕМЕННАЯ ТЕХНОЛОГИЯ сокращенного опробования тормозов транзитных грузовых поездов, не проследовавших гарантийный участок, на станции Бабаево Октябрьской железной дороги при смене локомотива (тяги)».</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ru-RU" sz="1200" kern="1200" dirty="0" smtClean="0">
                <a:solidFill>
                  <a:schemeClr val="tx1"/>
                </a:solidFill>
                <a:latin typeface="Arial" pitchFamily="34" charset="0"/>
                <a:ea typeface="+mn-ea"/>
                <a:cs typeface="+mn-cs"/>
              </a:rPr>
              <a:t>Изменена ориентация вспомогательных камер с </a:t>
            </a:r>
            <a:r>
              <a:rPr lang="ru-RU" sz="1200" kern="1200" dirty="0" err="1" smtClean="0">
                <a:solidFill>
                  <a:schemeClr val="tx1"/>
                </a:solidFill>
                <a:latin typeface="Arial" pitchFamily="34" charset="0"/>
                <a:ea typeface="+mn-ea"/>
                <a:cs typeface="+mn-cs"/>
              </a:rPr>
              <a:t>подступичной</a:t>
            </a:r>
            <a:r>
              <a:rPr lang="ru-RU" sz="1200" kern="1200" dirty="0" smtClean="0">
                <a:solidFill>
                  <a:schemeClr val="tx1"/>
                </a:solidFill>
                <a:latin typeface="Arial" pitchFamily="34" charset="0"/>
                <a:ea typeface="+mn-ea"/>
                <a:cs typeface="+mn-cs"/>
              </a:rPr>
              <a:t> части оси на </a:t>
            </a:r>
            <a:r>
              <a:rPr lang="ru-RU" sz="1200" b="1" u="sng" kern="1200" dirty="0" smtClean="0">
                <a:solidFill>
                  <a:schemeClr val="tx1"/>
                </a:solidFill>
                <a:latin typeface="Arial" pitchFamily="34" charset="0"/>
                <a:ea typeface="+mn-ea"/>
                <a:cs typeface="+mn-cs"/>
              </a:rPr>
              <a:t>обод колеса </a:t>
            </a:r>
            <a:r>
              <a:rPr lang="ru-RU" sz="1200" kern="1200" dirty="0" smtClean="0">
                <a:solidFill>
                  <a:schemeClr val="tx1"/>
                </a:solidFill>
                <a:latin typeface="Arial" pitchFamily="34" charset="0"/>
                <a:ea typeface="+mn-ea"/>
                <a:cs typeface="+mn-cs"/>
              </a:rPr>
              <a:t>для более точной фиксации незаторможенных колесных пар,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ru-RU" sz="1200" kern="1200" dirty="0" smtClean="0">
                <a:solidFill>
                  <a:schemeClr val="tx1"/>
                </a:solidFill>
                <a:latin typeface="Arial" pitchFamily="34" charset="0"/>
                <a:ea typeface="+mn-ea"/>
                <a:cs typeface="+mn-cs"/>
              </a:rPr>
              <a:t>Организованна передача данных в АРМ ЦПК и</a:t>
            </a:r>
            <a:r>
              <a:rPr lang="ru-RU" sz="1200" kern="1200" baseline="0" dirty="0" smtClean="0">
                <a:solidFill>
                  <a:schemeClr val="tx1"/>
                </a:solidFill>
                <a:latin typeface="Arial" pitchFamily="34" charset="0"/>
                <a:ea typeface="+mn-ea"/>
                <a:cs typeface="+mn-cs"/>
              </a:rPr>
              <a:t> АРМ ЛПК оператора ПОТ Бабаево.</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baseline="0" dirty="0" smtClean="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baseline="0" dirty="0" smtClean="0">
                <a:solidFill>
                  <a:schemeClr val="tx1"/>
                </a:solidFill>
                <a:latin typeface="Arial" pitchFamily="34" charset="0"/>
                <a:ea typeface="+mn-ea"/>
                <a:cs typeface="+mn-cs"/>
              </a:rPr>
              <a:t>В</a:t>
            </a:r>
            <a:r>
              <a:rPr lang="ru-RU" sz="1200" kern="1200" dirty="0" smtClean="0">
                <a:solidFill>
                  <a:schemeClr val="tx1"/>
                </a:solidFill>
                <a:latin typeface="Arial" pitchFamily="34" charset="0"/>
                <a:ea typeface="+mn-ea"/>
                <a:cs typeface="+mn-cs"/>
              </a:rPr>
              <a:t>ыявлена потребность в переносе зоны торможения с 346 км ПК4 на 347 км ПК1 (за 300 метров до КТСМ-01Т) для эффективности работы аппаратуры в части обнаружения вагонов с неработающими (выключенными) тормозами;</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Arial" pitchFamily="34" charset="0"/>
                <a:ea typeface="+mn-ea"/>
                <a:cs typeface="+mn-cs"/>
              </a:rPr>
              <a:t>Благодаря проделанной работе</a:t>
            </a:r>
            <a:r>
              <a:rPr lang="ru-RU" sz="1200" kern="1200" baseline="0" dirty="0" smtClean="0">
                <a:solidFill>
                  <a:schemeClr val="tx1"/>
                </a:solidFill>
                <a:latin typeface="Arial" pitchFamily="34" charset="0"/>
                <a:ea typeface="+mn-ea"/>
                <a:cs typeface="+mn-cs"/>
              </a:rPr>
              <a:t> оборудование начало фиксировать нагрев обода колеса.</a:t>
            </a: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tx1"/>
              </a:solidFill>
              <a:latin typeface="Times New Roman" pitchFamily="18" charset="0"/>
              <a:ea typeface="Verdana" pitchFamily="34" charset="0"/>
              <a:cs typeface="Times New Roman" pitchFamily="18" charset="0"/>
            </a:endParaRPr>
          </a:p>
          <a:p>
            <a:endParaRPr lang="ru-RU" sz="1200" kern="1200" dirty="0">
              <a:solidFill>
                <a:schemeClr val="tx1"/>
              </a:solidFill>
              <a:latin typeface="Arial" pitchFamily="34" charset="0"/>
              <a:ea typeface="+mn-ea"/>
              <a:cs typeface="+mn-cs"/>
            </a:endParaRPr>
          </a:p>
        </p:txBody>
      </p:sp>
      <p:sp>
        <p:nvSpPr>
          <p:cNvPr id="4" name="Номер слайда 3"/>
          <p:cNvSpPr>
            <a:spLocks noGrp="1"/>
          </p:cNvSpPr>
          <p:nvPr>
            <p:ph type="sldNum" sz="quarter" idx="10"/>
          </p:nvPr>
        </p:nvSpPr>
        <p:spPr/>
        <p:txBody>
          <a:bodyPr/>
          <a:lstStyle/>
          <a:p>
            <a:fld id="{AF424FED-92B4-429A-BC7B-FD403EACA1D9}"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5988" y="744538"/>
            <a:ext cx="4965700" cy="3724275"/>
          </a:xfrm>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cs typeface="Times New Roman" pitchFamily="18" charset="0"/>
              </a:rPr>
              <a:t>За 8 месяцев опытной эксплуатации по тревожным показаниям</a:t>
            </a:r>
            <a:r>
              <a:rPr lang="ru-RU" sz="1200" kern="1200" baseline="0" dirty="0" smtClean="0">
                <a:solidFill>
                  <a:schemeClr val="tx1"/>
                </a:solidFill>
                <a:latin typeface="Times New Roman" pitchFamily="18" charset="0"/>
                <a:cs typeface="Times New Roman" pitchFamily="18" charset="0"/>
              </a:rPr>
              <a:t> КТСМ-01(Т) </a:t>
            </a:r>
            <a:r>
              <a:rPr lang="ru-RU" sz="1200" kern="1200" dirty="0" smtClean="0">
                <a:solidFill>
                  <a:schemeClr val="tx1"/>
                </a:solidFill>
                <a:latin typeface="Times New Roman" pitchFamily="18" charset="0"/>
                <a:cs typeface="Times New Roman" pitchFamily="18" charset="0"/>
              </a:rPr>
              <a:t>выявлено 2263 неисправностей тормозного оборудования,</a:t>
            </a:r>
            <a:r>
              <a:rPr lang="ru-RU" sz="1200" kern="1200" baseline="0" dirty="0" smtClean="0">
                <a:solidFill>
                  <a:schemeClr val="tx1"/>
                </a:solidFill>
                <a:latin typeface="Times New Roman" pitchFamily="18" charset="0"/>
                <a:cs typeface="Times New Roman" pitchFamily="18" charset="0"/>
              </a:rPr>
              <a:t> в том числе: </a:t>
            </a:r>
          </a:p>
          <a:p>
            <a:r>
              <a:rPr lang="ru-RU" sz="1200" kern="1200" baseline="0" dirty="0" smtClean="0">
                <a:solidFill>
                  <a:schemeClr val="tx1"/>
                </a:solidFill>
                <a:latin typeface="Times New Roman" pitchFamily="18" charset="0"/>
                <a:cs typeface="Times New Roman" pitchFamily="18" charset="0"/>
              </a:rPr>
              <a:t>- тормоз выключен в </a:t>
            </a:r>
            <a:r>
              <a:rPr lang="ru-RU" sz="1200" kern="1200" baseline="0" dirty="0" smtClean="0">
                <a:solidFill>
                  <a:schemeClr val="tx1"/>
                </a:solidFill>
                <a:latin typeface="Times New Roman" pitchFamily="18" charset="0"/>
                <a:cs typeface="Times New Roman" pitchFamily="18" charset="0"/>
              </a:rPr>
              <a:t>2091 </a:t>
            </a:r>
            <a:r>
              <a:rPr lang="ru-RU" sz="1200" kern="1200" baseline="0" dirty="0" smtClean="0">
                <a:solidFill>
                  <a:schemeClr val="tx1"/>
                </a:solidFill>
                <a:latin typeface="Times New Roman" pitchFamily="18" charset="0"/>
                <a:cs typeface="Times New Roman" pitchFamily="18" charset="0"/>
              </a:rPr>
              <a:t>вагонов,</a:t>
            </a:r>
          </a:p>
          <a:p>
            <a:r>
              <a:rPr lang="ru-RU" sz="1200" kern="1200" baseline="0" dirty="0" smtClean="0">
                <a:solidFill>
                  <a:schemeClr val="tx1"/>
                </a:solidFill>
                <a:latin typeface="Times New Roman" pitchFamily="18" charset="0"/>
                <a:cs typeface="Times New Roman" pitchFamily="18" charset="0"/>
              </a:rPr>
              <a:t>- отсутствует валик  рычажной передачи в 61 вагон,</a:t>
            </a:r>
          </a:p>
          <a:p>
            <a:pPr>
              <a:buFontTx/>
              <a:buChar char="-"/>
            </a:pPr>
            <a:r>
              <a:rPr lang="ru-RU" sz="1200" kern="1200" baseline="0" dirty="0" smtClean="0">
                <a:solidFill>
                  <a:schemeClr val="tx1"/>
                </a:solidFill>
                <a:latin typeface="Times New Roman" pitchFamily="18" charset="0"/>
                <a:cs typeface="Times New Roman" pitchFamily="18" charset="0"/>
              </a:rPr>
              <a:t> отсутствует пробка  тормозного цилиндра у 173 вагона,</a:t>
            </a:r>
          </a:p>
          <a:p>
            <a:pPr>
              <a:buFontTx/>
              <a:buChar char="-"/>
            </a:pPr>
            <a:r>
              <a:rPr lang="ru-RU" sz="1200" kern="1200" baseline="0" dirty="0" smtClean="0">
                <a:solidFill>
                  <a:schemeClr val="tx1"/>
                </a:solidFill>
                <a:latin typeface="Times New Roman" pitchFamily="18" charset="0"/>
                <a:cs typeface="Times New Roman" pitchFamily="18" charset="0"/>
              </a:rPr>
              <a:t> самопроизвольный отпуск при проведении опробования тормозов в 108 вагонов.</a:t>
            </a:r>
          </a:p>
          <a:p>
            <a:pPr>
              <a:buFontTx/>
              <a:buNone/>
            </a:pPr>
            <a:endParaRPr lang="ru-RU" sz="1200" kern="1200" baseline="0" dirty="0" smtClean="0">
              <a:solidFill>
                <a:schemeClr val="tx1"/>
              </a:solidFill>
              <a:latin typeface="Times New Roman" pitchFamily="18" charset="0"/>
              <a:cs typeface="Times New Roman" pitchFamily="18" charset="0"/>
            </a:endParaRPr>
          </a:p>
          <a:p>
            <a:pPr>
              <a:buFontTx/>
              <a:buNone/>
            </a:pPr>
            <a:r>
              <a:rPr lang="ru-RU" sz="1200" kern="1200" baseline="0" dirty="0" smtClean="0">
                <a:solidFill>
                  <a:schemeClr val="tx1"/>
                </a:solidFill>
                <a:latin typeface="Times New Roman" pitchFamily="18" charset="0"/>
                <a:cs typeface="Times New Roman" pitchFamily="18" charset="0"/>
              </a:rPr>
              <a:t>Для продолжения эксперимента и исключения влияния человеческого фактора необходимо:</a:t>
            </a:r>
          </a:p>
          <a:p>
            <a:pPr marL="228600" indent="-228600">
              <a:buFontTx/>
              <a:buAutoNum type="arabicPeriod"/>
            </a:pPr>
            <a:r>
              <a:rPr lang="ru-RU" sz="1200" kern="1200" baseline="0" dirty="0" smtClean="0">
                <a:solidFill>
                  <a:schemeClr val="tx1"/>
                </a:solidFill>
                <a:latin typeface="Times New Roman" pitchFamily="18" charset="0"/>
                <a:cs typeface="Times New Roman" pitchFamily="18" charset="0"/>
              </a:rPr>
              <a:t>Доработать программное обеспечение АСКПС и автоматизировать процесс получения статистических данных. </a:t>
            </a:r>
          </a:p>
          <a:p>
            <a:pPr marL="228600" indent="-228600">
              <a:buFontTx/>
              <a:buAutoNum type="arabicPeriod"/>
            </a:pPr>
            <a:r>
              <a:rPr lang="ru-RU" sz="1200" kern="1200" baseline="0" dirty="0" smtClean="0">
                <a:solidFill>
                  <a:schemeClr val="tx1"/>
                </a:solidFill>
                <a:latin typeface="Times New Roman" pitchFamily="18" charset="0"/>
                <a:cs typeface="Times New Roman" pitchFamily="18" charset="0"/>
              </a:rPr>
              <a:t>Для </a:t>
            </a:r>
            <a:r>
              <a:rPr lang="ru-RU" sz="1200" kern="1200" dirty="0" smtClean="0">
                <a:solidFill>
                  <a:schemeClr val="tx1"/>
                </a:solidFill>
                <a:latin typeface="Times New Roman" pitchFamily="18" charset="0"/>
                <a:cs typeface="Times New Roman" pitchFamily="18" charset="0"/>
              </a:rPr>
              <a:t>продолжения эксперимента в зимний период</a:t>
            </a:r>
            <a:r>
              <a:rPr lang="ru-RU" sz="1200" kern="1200" baseline="0" dirty="0" smtClean="0">
                <a:solidFill>
                  <a:schemeClr val="tx1"/>
                </a:solidFill>
                <a:latin typeface="Times New Roman" pitchFamily="18" charset="0"/>
                <a:cs typeface="Times New Roman" pitchFamily="18" charset="0"/>
              </a:rPr>
              <a:t> </a:t>
            </a:r>
            <a:r>
              <a:rPr lang="ru-RU" sz="1200" kern="1200" dirty="0" smtClean="0">
                <a:solidFill>
                  <a:schemeClr val="tx1"/>
                </a:solidFill>
                <a:latin typeface="Times New Roman" pitchFamily="18" charset="0"/>
                <a:cs typeface="Times New Roman" pitchFamily="18" charset="0"/>
              </a:rPr>
              <a:t>реализовать в АРМ ЛПК Бабаево возможность регулирования уровня формирования тревожных показаний от 0 до (2),(4) или(5) квантов. В</a:t>
            </a:r>
            <a:r>
              <a:rPr lang="ru-RU" sz="1200" kern="1200" baseline="0" dirty="0" smtClean="0">
                <a:solidFill>
                  <a:schemeClr val="tx1"/>
                </a:solidFill>
                <a:latin typeface="Times New Roman" pitchFamily="18" charset="0"/>
                <a:cs typeface="Times New Roman" pitchFamily="18" charset="0"/>
              </a:rPr>
              <a:t> период положительных температур в АРМ ЛПК Бабаево тревожные показания формируются от 0 до 3 квант.</a:t>
            </a:r>
          </a:p>
          <a:p>
            <a:pPr marL="228600" indent="-228600">
              <a:buFontTx/>
              <a:buAutoNum type="arabicPeriod"/>
            </a:pPr>
            <a:r>
              <a:rPr lang="ru-RU" sz="1200" kern="1200" baseline="0" dirty="0" smtClean="0">
                <a:solidFill>
                  <a:schemeClr val="tx1"/>
                </a:solidFill>
                <a:latin typeface="Times New Roman" pitchFamily="18" charset="0"/>
                <a:cs typeface="Times New Roman" pitchFamily="18" charset="0"/>
              </a:rPr>
              <a:t>Р</a:t>
            </a:r>
            <a:r>
              <a:rPr lang="ru-RU" sz="1200" kern="1200" dirty="0" smtClean="0">
                <a:solidFill>
                  <a:schemeClr val="tx1"/>
                </a:solidFill>
                <a:latin typeface="Times New Roman" pitchFamily="18" charset="0"/>
                <a:cs typeface="Times New Roman" pitchFamily="18" charset="0"/>
              </a:rPr>
              <a:t>азработать технические и технологические решения с участием    </a:t>
            </a:r>
            <a:r>
              <a:rPr lang="ru-RU" sz="1200" kern="1200" dirty="0" err="1" smtClean="0">
                <a:solidFill>
                  <a:schemeClr val="tx1"/>
                </a:solidFill>
                <a:latin typeface="Times New Roman" pitchFamily="18" charset="0"/>
                <a:cs typeface="Times New Roman" pitchFamily="18" charset="0"/>
              </a:rPr>
              <a:t>Инфотекс-АТ</a:t>
            </a:r>
            <a:r>
              <a:rPr lang="ru-RU" sz="1200" kern="1200" dirty="0" smtClean="0">
                <a:solidFill>
                  <a:schemeClr val="tx1"/>
                </a:solidFill>
                <a:latin typeface="Times New Roman" pitchFamily="18" charset="0"/>
                <a:cs typeface="Times New Roman" pitchFamily="18" charset="0"/>
              </a:rPr>
              <a:t> и ВНИИЖТ, обеспечивающих замену полного опробования тормозов в грузовых транзитных поездах, не прошедших гарантийный участок при смене локомотива на сокращенное опробование.</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AF424FED-92B4-429A-BC7B-FD403EACA1D9}"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5988" y="744538"/>
            <a:ext cx="4965700" cy="3724275"/>
          </a:xfrm>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Arial" pitchFamily="34" charset="0"/>
                <a:ea typeface="+mn-ea"/>
                <a:cs typeface="+mn-cs"/>
              </a:rPr>
              <a:t>По данным системы АСКПС 4 месяца 2019 года на </a:t>
            </a:r>
            <a:r>
              <a:rPr lang="ru-RU" sz="1200" kern="1200" dirty="0" err="1" smtClean="0">
                <a:solidFill>
                  <a:schemeClr val="tx1"/>
                </a:solidFill>
                <a:latin typeface="Arial" pitchFamily="34" charset="0"/>
                <a:ea typeface="+mn-ea"/>
                <a:cs typeface="+mn-cs"/>
              </a:rPr>
              <a:t>Коштинском</a:t>
            </a:r>
            <a:r>
              <a:rPr lang="ru-RU" sz="1200" kern="1200" dirty="0" smtClean="0">
                <a:solidFill>
                  <a:schemeClr val="tx1"/>
                </a:solidFill>
                <a:latin typeface="Arial" pitchFamily="34" charset="0"/>
                <a:ea typeface="+mn-ea"/>
                <a:cs typeface="+mn-cs"/>
              </a:rPr>
              <a:t> направлении зафиксировано 14 показаний КТСМ по неисправности тормозного оборудования</a:t>
            </a:r>
            <a:r>
              <a:rPr lang="ru-RU" sz="1200" kern="1200" baseline="0" dirty="0" smtClean="0">
                <a:solidFill>
                  <a:schemeClr val="tx1"/>
                </a:solidFill>
                <a:latin typeface="Arial" pitchFamily="34" charset="0"/>
                <a:ea typeface="+mn-ea"/>
                <a:cs typeface="+mn-cs"/>
              </a:rPr>
              <a:t>.</a:t>
            </a:r>
          </a:p>
          <a:p>
            <a:r>
              <a:rPr lang="ru-RU" sz="1200" kern="1200" baseline="0" dirty="0" smtClean="0">
                <a:solidFill>
                  <a:schemeClr val="tx1"/>
                </a:solidFill>
                <a:latin typeface="Arial" pitchFamily="34" charset="0"/>
                <a:ea typeface="+mn-ea"/>
                <a:cs typeface="+mn-cs"/>
              </a:rPr>
              <a:t>4 тревожных показания без отметки ОТС в комплексной автоматизированной системе учёта, контроля устранения отказов технических средств КАСАНТ.</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baseline="0" dirty="0" smtClean="0">
                <a:solidFill>
                  <a:schemeClr val="tx1"/>
                </a:solidFill>
                <a:latin typeface="Arial" pitchFamily="34" charset="0"/>
                <a:ea typeface="+mn-ea"/>
                <a:cs typeface="+mn-cs"/>
              </a:rPr>
              <a:t>Все тревожные показания были вызваны неисправностью воздухораспределителей – замедленный отпуск.</a:t>
            </a:r>
            <a:endParaRPr lang="ru-RU" sz="1200" kern="1200" baseline="0" smtClean="0">
              <a:solidFill>
                <a:schemeClr val="tx1"/>
              </a:solidFill>
              <a:latin typeface="Arial" pitchFamily="34" charset="0"/>
              <a:ea typeface="+mn-ea"/>
              <a:cs typeface="+mn-cs"/>
            </a:endParaRPr>
          </a:p>
          <a:p>
            <a:endParaRPr lang="ru-RU" sz="1200" kern="1200" baseline="0" dirty="0" smtClean="0">
              <a:solidFill>
                <a:schemeClr val="tx1"/>
              </a:solidFill>
              <a:latin typeface="Arial" pitchFamily="34" charset="0"/>
              <a:ea typeface="+mn-ea"/>
              <a:cs typeface="+mn-cs"/>
            </a:endParaRPr>
          </a:p>
          <a:p>
            <a:r>
              <a:rPr lang="ru-RU" sz="1200" kern="1200" baseline="0" dirty="0" smtClean="0">
                <a:solidFill>
                  <a:schemeClr val="tx1"/>
                </a:solidFill>
                <a:latin typeface="Arial" pitchFamily="34" charset="0"/>
                <a:ea typeface="+mn-ea"/>
                <a:cs typeface="+mn-cs"/>
              </a:rPr>
              <a:t> </a:t>
            </a:r>
            <a:endParaRPr lang="ru-RU" sz="1200" kern="1200" dirty="0" smtClean="0">
              <a:solidFill>
                <a:schemeClr val="tx1"/>
              </a:solidFill>
              <a:latin typeface="Arial" pitchFamily="34" charset="0"/>
              <a:ea typeface="+mn-ea"/>
              <a:cs typeface="+mn-cs"/>
            </a:endParaRPr>
          </a:p>
          <a:p>
            <a:pPr>
              <a:buFontTx/>
              <a:buNone/>
            </a:pPr>
            <a:endParaRPr lang="ru-RU" sz="1200" kern="1200" dirty="0">
              <a:solidFill>
                <a:schemeClr val="tx1"/>
              </a:solidFill>
              <a:latin typeface="Arial" pitchFamily="34" charset="0"/>
              <a:ea typeface="+mn-ea"/>
              <a:cs typeface="+mn-cs"/>
            </a:endParaRPr>
          </a:p>
        </p:txBody>
      </p:sp>
      <p:sp>
        <p:nvSpPr>
          <p:cNvPr id="4" name="Номер слайда 3"/>
          <p:cNvSpPr>
            <a:spLocks noGrp="1"/>
          </p:cNvSpPr>
          <p:nvPr>
            <p:ph type="sldNum" sz="quarter" idx="10"/>
          </p:nvPr>
        </p:nvSpPr>
        <p:spPr/>
        <p:txBody>
          <a:bodyPr/>
          <a:lstStyle/>
          <a:p>
            <a:fld id="{AF424FED-92B4-429A-BC7B-FD403EACA1D9}"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5988" y="744538"/>
            <a:ext cx="4965700" cy="3724275"/>
          </a:xfrm>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baseline="0" dirty="0" smtClean="0">
                <a:solidFill>
                  <a:schemeClr val="tx1"/>
                </a:solidFill>
                <a:latin typeface="Arial" pitchFamily="34" charset="0"/>
                <a:ea typeface="+mn-ea"/>
                <a:cs typeface="+mn-cs"/>
              </a:rPr>
              <a:t>По поручению первого заместителя генерального директора ОАО РЖД А.А. Краснощёка создана рабочая группа </a:t>
            </a:r>
            <a:r>
              <a:rPr lang="ru-RU" sz="1200" kern="1200" dirty="0" smtClean="0">
                <a:solidFill>
                  <a:schemeClr val="tx1"/>
                </a:solidFill>
                <a:latin typeface="Arial" pitchFamily="34" charset="0"/>
                <a:ea typeface="+mn-ea"/>
                <a:cs typeface="+mn-cs"/>
              </a:rPr>
              <a:t>по разработке технических и технологических решений, обеспечивающих применение опытной технологии сокращенного (взамен полного) опробования тормозов транзитных грузовых поездов, не проследовавших гарантийный участок, на станции Бабаево при смене локомотива.</a:t>
            </a:r>
            <a:r>
              <a:rPr lang="ru-RU" sz="1200" kern="1200" baseline="0" dirty="0" smtClean="0">
                <a:solidFill>
                  <a:schemeClr val="tx1"/>
                </a:solidFill>
                <a:latin typeface="Arial" pitchFamily="34" charset="0"/>
                <a:ea typeface="+mn-ea"/>
                <a:cs typeface="+mn-cs"/>
              </a:rPr>
              <a:t> В состав рабочей группы включены руководители  научно-исследовательского института железнодорожного транспорта - АО «ВНИИЖТ» и разработчиков КТСМ ООО «</a:t>
            </a:r>
            <a:r>
              <a:rPr lang="ru-RU" sz="1200" kern="1200" baseline="0" dirty="0" err="1" smtClean="0">
                <a:solidFill>
                  <a:schemeClr val="tx1"/>
                </a:solidFill>
                <a:latin typeface="Arial" pitchFamily="34" charset="0"/>
                <a:ea typeface="+mn-ea"/>
                <a:cs typeface="+mn-cs"/>
              </a:rPr>
              <a:t>Инфатекс-АТ</a:t>
            </a:r>
            <a:r>
              <a:rPr lang="ru-RU" sz="1200" kern="1200" baseline="0" dirty="0" smtClean="0">
                <a:solidFill>
                  <a:schemeClr val="tx1"/>
                </a:solidFill>
                <a:latin typeface="Arial" pitchFamily="34" charset="0"/>
                <a:ea typeface="+mn-ea"/>
                <a:cs typeface="+mn-cs"/>
              </a:rPr>
              <a:t>». </a:t>
            </a:r>
          </a:p>
          <a:p>
            <a:endParaRPr lang="ru-RU" sz="1200" b="0" kern="1200" baseline="0" smtClean="0">
              <a:solidFill>
                <a:schemeClr val="tx1"/>
              </a:solidFill>
              <a:latin typeface="Arial" pitchFamily="34" charset="0"/>
              <a:ea typeface="+mn-ea"/>
              <a:cs typeface="+mn-cs"/>
            </a:endParaRPr>
          </a:p>
          <a:p>
            <a:r>
              <a:rPr lang="ru-RU" sz="1200" b="0" kern="1200" baseline="0" smtClean="0">
                <a:solidFill>
                  <a:schemeClr val="tx1"/>
                </a:solidFill>
                <a:latin typeface="Arial" pitchFamily="34" charset="0"/>
                <a:ea typeface="+mn-ea"/>
                <a:cs typeface="+mn-cs"/>
              </a:rPr>
              <a:t>Разработчики </a:t>
            </a:r>
            <a:r>
              <a:rPr lang="ru-RU" sz="1200" b="0" kern="1200" baseline="0" dirty="0" smtClean="0">
                <a:solidFill>
                  <a:schemeClr val="tx1"/>
                </a:solidFill>
                <a:latin typeface="Arial" pitchFamily="34" charset="0"/>
                <a:ea typeface="+mn-ea"/>
                <a:cs typeface="+mn-cs"/>
              </a:rPr>
              <a:t>оборудования проводят работу по модернизации напольных камер и изменению алгоритма формирования тревожных показаний КТСМ-Т. </a:t>
            </a:r>
          </a:p>
          <a:p>
            <a:r>
              <a:rPr lang="ru-RU" sz="1200" b="0" kern="1200" baseline="0" dirty="0" smtClean="0">
                <a:solidFill>
                  <a:schemeClr val="tx1"/>
                </a:solidFill>
                <a:latin typeface="Arial" pitchFamily="34" charset="0"/>
                <a:ea typeface="+mn-ea"/>
                <a:cs typeface="+mn-cs"/>
              </a:rPr>
              <a:t>Так же проводится моделирование позволяющее рассчитать расстояние от начала торможения до места установки напольного оборудования КТСМ-Т. </a:t>
            </a:r>
          </a:p>
          <a:p>
            <a:endParaRPr lang="ru-RU" sz="1200" b="0" dirty="0" smtClean="0">
              <a:latin typeface="Verdana" pitchFamily="34" charset="0"/>
              <a:cs typeface="Arial" charset="0"/>
            </a:endParaRPr>
          </a:p>
          <a:p>
            <a:endParaRPr lang="ru-RU" sz="1200" b="0" kern="1200" dirty="0">
              <a:solidFill>
                <a:schemeClr val="tx1"/>
              </a:solidFill>
              <a:latin typeface="Arial" pitchFamily="34" charset="0"/>
              <a:ea typeface="+mn-ea"/>
              <a:cs typeface="+mn-cs"/>
            </a:endParaRPr>
          </a:p>
        </p:txBody>
      </p:sp>
      <p:sp>
        <p:nvSpPr>
          <p:cNvPr id="4" name="Номер слайда 3"/>
          <p:cNvSpPr>
            <a:spLocks noGrp="1"/>
          </p:cNvSpPr>
          <p:nvPr>
            <p:ph type="sldNum" sz="quarter" idx="10"/>
          </p:nvPr>
        </p:nvSpPr>
        <p:spPr/>
        <p:txBody>
          <a:bodyPr/>
          <a:lstStyle/>
          <a:p>
            <a:fld id="{AF424FED-92B4-429A-BC7B-FD403EACA1D9}"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5988" y="744538"/>
            <a:ext cx="4965700" cy="3724275"/>
          </a:xfrm>
        </p:spPr>
      </p:sp>
      <p:sp>
        <p:nvSpPr>
          <p:cNvPr id="3" name="Заметки 2"/>
          <p:cNvSpPr>
            <a:spLocks noGrp="1"/>
          </p:cNvSpPr>
          <p:nvPr>
            <p:ph type="body" idx="1"/>
          </p:nvPr>
        </p:nvSpPr>
        <p:spPr/>
        <p:txBody>
          <a:bodyPr>
            <a:normAutofit/>
          </a:bodyPr>
          <a:lstStyle/>
          <a:p>
            <a:endParaRPr lang="ru-RU" sz="1200" b="0" kern="1200" dirty="0">
              <a:solidFill>
                <a:schemeClr val="tx1"/>
              </a:solidFill>
              <a:latin typeface="Arial" pitchFamily="34" charset="0"/>
              <a:ea typeface="+mn-ea"/>
              <a:cs typeface="+mn-cs"/>
            </a:endParaRPr>
          </a:p>
        </p:txBody>
      </p:sp>
      <p:sp>
        <p:nvSpPr>
          <p:cNvPr id="4" name="Номер слайда 3"/>
          <p:cNvSpPr>
            <a:spLocks noGrp="1"/>
          </p:cNvSpPr>
          <p:nvPr>
            <p:ph type="sldNum" sz="quarter" idx="10"/>
          </p:nvPr>
        </p:nvSpPr>
        <p:spPr/>
        <p:txBody>
          <a:bodyPr/>
          <a:lstStyle/>
          <a:p>
            <a:fld id="{AF424FED-92B4-429A-BC7B-FD403EACA1D9}"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651B44D-457C-4A2C-B74B-B5A13612FB59}" type="slidenum">
              <a:rPr lang="ru-RU" smtClean="0">
                <a:solidFill>
                  <a:prstClr val="black"/>
                </a:solidFill>
              </a:rPr>
              <a:pPr>
                <a:defRPr/>
              </a:pPr>
              <a:t>9</a:t>
            </a:fld>
            <a:endParaRPr lang="ru-RU" dirty="0">
              <a:solidFill>
                <a:prstClr val="black"/>
              </a:solidFill>
            </a:endParaRPr>
          </a:p>
        </p:txBody>
      </p:sp>
    </p:spTree>
    <p:extLst>
      <p:ext uri="{BB962C8B-B14F-4D97-AF65-F5344CB8AC3E}">
        <p14:creationId xmlns:p14="http://schemas.microsoft.com/office/powerpoint/2010/main" xmlns="" val="178506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6D37F64-B024-4B0D-93BF-E61BB6DA2040}"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857AA89-E806-4B17-932E-7D922A7EECAE}"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06D2DC8-3212-4B96-BFAA-E8F4B1F50EF8}"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9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62"/>
            <a:ext cx="366712" cy="366713"/>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8" name="Rectangle 7"/>
          <p:cNvSpPr>
            <a:spLocks noChangeArrowheads="1"/>
          </p:cNvSpPr>
          <p:nvPr userDrawn="1"/>
        </p:nvSpPr>
        <p:spPr bwMode="auto">
          <a:xfrm>
            <a:off x="-374650" y="349252"/>
            <a:ext cx="366712" cy="366713"/>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4" name="Rectangle 13"/>
          <p:cNvSpPr>
            <a:spLocks noChangeArrowheads="1"/>
          </p:cNvSpPr>
          <p:nvPr userDrawn="1"/>
        </p:nvSpPr>
        <p:spPr bwMode="auto">
          <a:xfrm>
            <a:off x="-374650" y="1447801"/>
            <a:ext cx="366712" cy="366713"/>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6" name="Rectangle 11"/>
          <p:cNvSpPr>
            <a:spLocks noChangeArrowheads="1"/>
          </p:cNvSpPr>
          <p:nvPr userDrawn="1"/>
        </p:nvSpPr>
        <p:spPr bwMode="auto">
          <a:xfrm>
            <a:off x="-374650" y="2181226"/>
            <a:ext cx="366712" cy="366713"/>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7" name="Rectangle 12"/>
          <p:cNvSpPr>
            <a:spLocks noChangeArrowheads="1"/>
          </p:cNvSpPr>
          <p:nvPr userDrawn="1"/>
        </p:nvSpPr>
        <p:spPr bwMode="auto">
          <a:xfrm>
            <a:off x="-374650" y="2546352"/>
            <a:ext cx="366712" cy="366713"/>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8" name="Rectangle 16"/>
          <p:cNvSpPr>
            <a:spLocks noChangeArrowheads="1"/>
          </p:cNvSpPr>
          <p:nvPr userDrawn="1"/>
        </p:nvSpPr>
        <p:spPr bwMode="auto">
          <a:xfrm>
            <a:off x="0" y="1"/>
            <a:ext cx="9144000" cy="1079500"/>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9" name="Rectangle 17"/>
          <p:cNvSpPr>
            <a:spLocks noChangeArrowheads="1"/>
          </p:cNvSpPr>
          <p:nvPr userDrawn="1"/>
        </p:nvSpPr>
        <p:spPr bwMode="auto">
          <a:xfrm>
            <a:off x="0" y="6507164"/>
            <a:ext cx="9144000" cy="350837"/>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nvGrpSpPr>
          <p:cNvPr id="2" name="Группа 15"/>
          <p:cNvGrpSpPr>
            <a:grpSpLocks/>
          </p:cNvGrpSpPr>
          <p:nvPr userDrawn="1"/>
        </p:nvGrpSpPr>
        <p:grpSpPr bwMode="auto">
          <a:xfrm>
            <a:off x="8362950" y="6594475"/>
            <a:ext cx="406400" cy="179388"/>
            <a:chOff x="5385680" y="6487509"/>
            <a:chExt cx="1039813" cy="461962"/>
          </a:xfrm>
        </p:grpSpPr>
        <p:sp>
          <p:nvSpPr>
            <p:cNvPr id="21" name="Freeform 27"/>
            <p:cNvSpPr>
              <a:spLocks/>
            </p:cNvSpPr>
            <p:nvPr userDrawn="1"/>
          </p:nvSpPr>
          <p:spPr bwMode="auto">
            <a:xfrm>
              <a:off x="6047750" y="6487509"/>
              <a:ext cx="377743" cy="347494"/>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dirty="0"/>
            </a:p>
          </p:txBody>
        </p:sp>
        <p:sp>
          <p:nvSpPr>
            <p:cNvPr id="22" name="Freeform 28"/>
            <p:cNvSpPr>
              <a:spLocks/>
            </p:cNvSpPr>
            <p:nvPr userDrawn="1"/>
          </p:nvSpPr>
          <p:spPr bwMode="auto">
            <a:xfrm>
              <a:off x="5775610" y="6601977"/>
              <a:ext cx="316818" cy="233026"/>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dirty="0"/>
            </a:p>
          </p:txBody>
        </p:sp>
        <p:sp>
          <p:nvSpPr>
            <p:cNvPr id="23" name="Freeform 29"/>
            <p:cNvSpPr>
              <a:spLocks/>
            </p:cNvSpPr>
            <p:nvPr userDrawn="1"/>
          </p:nvSpPr>
          <p:spPr bwMode="auto">
            <a:xfrm>
              <a:off x="5385680" y="6601977"/>
              <a:ext cx="434611" cy="347494"/>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dirty="0"/>
            </a:p>
          </p:txBody>
        </p:sp>
      </p:grpSp>
      <p:sp>
        <p:nvSpPr>
          <p:cNvPr id="4" name="Picture Placeholder 14"/>
          <p:cNvSpPr>
            <a:spLocks noGrp="1"/>
          </p:cNvSpPr>
          <p:nvPr>
            <p:ph type="pic" sz="quarter" idx="13"/>
          </p:nvPr>
        </p:nvSpPr>
        <p:spPr>
          <a:xfrm>
            <a:off x="315916" y="1930399"/>
            <a:ext cx="4140199" cy="3543303"/>
          </a:xfrm>
        </p:spPr>
        <p:txBody>
          <a:bodyPr rtlCol="0">
            <a:normAutofit/>
          </a:bodyPr>
          <a:lstStyle/>
          <a:p>
            <a:pPr lvl="0"/>
            <a:r>
              <a:rPr lang="en-US" noProof="0" dirty="0" smtClean="0"/>
              <a:t>Click icon to add picture</a:t>
            </a:r>
            <a:endParaRPr lang="en-US" noProof="0" dirty="0"/>
          </a:p>
        </p:txBody>
      </p:sp>
      <p:sp>
        <p:nvSpPr>
          <p:cNvPr id="5" name="Content Placeholder 2"/>
          <p:cNvSpPr>
            <a:spLocks noGrp="1"/>
          </p:cNvSpPr>
          <p:nvPr>
            <p:ph idx="12"/>
          </p:nvPr>
        </p:nvSpPr>
        <p:spPr>
          <a:xfrm>
            <a:off x="315913" y="5663670"/>
            <a:ext cx="4140200" cy="487895"/>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6" y="392034"/>
            <a:ext cx="8458241" cy="1021335"/>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3" y="1930398"/>
            <a:ext cx="4140199" cy="3543303"/>
          </a:xfrm>
        </p:spPr>
        <p:txBody>
          <a:bodyPr rtlCol="0">
            <a:normAutofit/>
          </a:bodyPr>
          <a:lstStyle/>
          <a:p>
            <a:pPr lvl="0"/>
            <a:r>
              <a:rPr lang="en-US" noProof="0" dirty="0" smtClean="0"/>
              <a:t>Click icon to add picture</a:t>
            </a:r>
            <a:endParaRPr lang="en-US" noProof="0" dirty="0"/>
          </a:p>
        </p:txBody>
      </p:sp>
      <p:sp>
        <p:nvSpPr>
          <p:cNvPr id="11" name="Content Placeholder 2"/>
          <p:cNvSpPr>
            <a:spLocks noGrp="1"/>
          </p:cNvSpPr>
          <p:nvPr>
            <p:ph idx="15"/>
          </p:nvPr>
        </p:nvSpPr>
        <p:spPr>
          <a:xfrm>
            <a:off x="4629150" y="5663670"/>
            <a:ext cx="4140200" cy="487895"/>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24" name="Slide Number Placeholder 5"/>
          <p:cNvSpPr>
            <a:spLocks noGrp="1"/>
          </p:cNvSpPr>
          <p:nvPr>
            <p:ph type="sldNum" sz="quarter" idx="16"/>
          </p:nvPr>
        </p:nvSpPr>
        <p:spPr/>
        <p:txBody>
          <a:bodyPr/>
          <a:lstStyle>
            <a:lvl1pPr>
              <a:defRPr/>
            </a:lvl1pPr>
          </a:lstStyle>
          <a:p>
            <a:pPr>
              <a:defRPr/>
            </a:pPr>
            <a:fld id="{638A4DD6-4E92-4E10-A81B-A25A16B9F301}" type="slidenum">
              <a:rPr lang="en-US"/>
              <a:pPr>
                <a:defRPr/>
              </a:pPr>
              <a:t>‹#›</a:t>
            </a:fld>
            <a:endParaRPr lang="en-US" dirty="0"/>
          </a:p>
        </p:txBody>
      </p:sp>
      <p:sp>
        <p:nvSpPr>
          <p:cNvPr id="25" name="Footer Placeholder 4"/>
          <p:cNvSpPr>
            <a:spLocks noGrp="1"/>
          </p:cNvSpPr>
          <p:nvPr>
            <p:ph type="ftr" sz="quarter" idx="17"/>
          </p:nvPr>
        </p:nvSpPr>
        <p:spPr/>
        <p:txBody>
          <a:bodyPr/>
          <a:lstStyle>
            <a:lvl1pPr>
              <a:defRPr/>
            </a:lvl1pPr>
          </a:lstStyle>
          <a:p>
            <a:pPr>
              <a:defRPr/>
            </a:pPr>
            <a:r>
              <a:rPr lang="en-US" dirty="0"/>
              <a:t>| </a:t>
            </a:r>
            <a:r>
              <a:rPr lang="en-US" dirty="0" err="1"/>
              <a:t>Тема</a:t>
            </a:r>
            <a:r>
              <a:rPr lang="en-US" dirty="0"/>
              <a:t> </a:t>
            </a:r>
            <a:r>
              <a:rPr lang="en-US" dirty="0" err="1"/>
              <a:t>презентации</a:t>
            </a:r>
            <a:r>
              <a:rPr lang="en-US" dirty="0"/>
              <a:t> | xx/xx/xx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3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58"/>
            <a:ext cx="366712" cy="366713"/>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6"/>
            <a:ext cx="366712" cy="366713"/>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5"/>
            <a:ext cx="366712" cy="366713"/>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30"/>
            <a:ext cx="366712" cy="366713"/>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6"/>
            <a:ext cx="366712" cy="366713"/>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2"/>
            <a:ext cx="9144000" cy="1079500"/>
          </a:xfrm>
          <a:prstGeom prst="rect">
            <a:avLst/>
          </a:prstGeom>
          <a:solidFill>
            <a:srgbClr val="BFC5CE"/>
          </a:solidFill>
          <a:ln>
            <a:noFill/>
          </a:ln>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4"/>
            <a:ext cx="9144000" cy="350837"/>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grpSp>
        <p:nvGrpSpPr>
          <p:cNvPr id="2" name="Группа 15"/>
          <p:cNvGrpSpPr>
            <a:grpSpLocks/>
          </p:cNvGrpSpPr>
          <p:nvPr userDrawn="1"/>
        </p:nvGrpSpPr>
        <p:grpSpPr bwMode="auto">
          <a:xfrm>
            <a:off x="8362950" y="6594475"/>
            <a:ext cx="406400" cy="179388"/>
            <a:chOff x="5385680" y="6487509"/>
            <a:chExt cx="1039813" cy="461962"/>
          </a:xfrm>
        </p:grpSpPr>
        <p:sp>
          <p:nvSpPr>
            <p:cNvPr id="21" name="Freeform 27"/>
            <p:cNvSpPr>
              <a:spLocks/>
            </p:cNvSpPr>
            <p:nvPr userDrawn="1"/>
          </p:nvSpPr>
          <p:spPr bwMode="auto">
            <a:xfrm>
              <a:off x="6047750" y="6487509"/>
              <a:ext cx="377743" cy="347494"/>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22" name="Freeform 28"/>
            <p:cNvSpPr>
              <a:spLocks/>
            </p:cNvSpPr>
            <p:nvPr userDrawn="1"/>
          </p:nvSpPr>
          <p:spPr bwMode="auto">
            <a:xfrm>
              <a:off x="5775610" y="6601977"/>
              <a:ext cx="316818" cy="233026"/>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23" name="Freeform 29"/>
            <p:cNvSpPr>
              <a:spLocks/>
            </p:cNvSpPr>
            <p:nvPr userDrawn="1"/>
          </p:nvSpPr>
          <p:spPr bwMode="auto">
            <a:xfrm>
              <a:off x="5385680" y="6601977"/>
              <a:ext cx="434611" cy="347494"/>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sp>
        <p:nvSpPr>
          <p:cNvPr id="24" name="Rectangle 12"/>
          <p:cNvSpPr>
            <a:spLocks noChangeArrowheads="1"/>
          </p:cNvSpPr>
          <p:nvPr userDrawn="1"/>
        </p:nvSpPr>
        <p:spPr bwMode="auto">
          <a:xfrm>
            <a:off x="-374650" y="2913063"/>
            <a:ext cx="366712" cy="366712"/>
          </a:xfrm>
          <a:prstGeom prst="rect">
            <a:avLst/>
          </a:prstGeom>
          <a:solidFill>
            <a:srgbClr val="59A0DB"/>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latin typeface="+mn-lt"/>
              <a:cs typeface="+mn-cs"/>
            </a:endParaRPr>
          </a:p>
        </p:txBody>
      </p:sp>
      <p:sp>
        <p:nvSpPr>
          <p:cNvPr id="25" name="Rectangle 12"/>
          <p:cNvSpPr>
            <a:spLocks noChangeArrowheads="1"/>
          </p:cNvSpPr>
          <p:nvPr userDrawn="1"/>
        </p:nvSpPr>
        <p:spPr bwMode="auto">
          <a:xfrm>
            <a:off x="-374650" y="3279781"/>
            <a:ext cx="366712" cy="366713"/>
          </a:xfrm>
          <a:prstGeom prst="rect">
            <a:avLst/>
          </a:prstGeom>
          <a:solidFill>
            <a:srgbClr val="8EBF64"/>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18669F"/>
              </a:solidFill>
              <a:latin typeface="+mn-lt"/>
              <a:cs typeface="+mn-cs"/>
            </a:endParaRPr>
          </a:p>
        </p:txBody>
      </p:sp>
      <p:sp>
        <p:nvSpPr>
          <p:cNvPr id="26" name="Rectangle 12"/>
          <p:cNvSpPr>
            <a:spLocks noChangeArrowheads="1"/>
          </p:cNvSpPr>
          <p:nvPr userDrawn="1"/>
        </p:nvSpPr>
        <p:spPr bwMode="auto">
          <a:xfrm>
            <a:off x="-374650" y="3646488"/>
            <a:ext cx="366712" cy="366712"/>
          </a:xfrm>
          <a:prstGeom prst="rect">
            <a:avLst/>
          </a:prstGeom>
          <a:solidFill>
            <a:srgbClr val="D87335"/>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18669F"/>
              </a:solidFill>
              <a:latin typeface="+mn-lt"/>
              <a:cs typeface="+mn-cs"/>
            </a:endParaRPr>
          </a:p>
        </p:txBody>
      </p:sp>
      <p:sp>
        <p:nvSpPr>
          <p:cNvPr id="4" name="Picture Placeholder 14"/>
          <p:cNvSpPr>
            <a:spLocks noGrp="1"/>
          </p:cNvSpPr>
          <p:nvPr>
            <p:ph type="pic" sz="quarter" idx="13"/>
          </p:nvPr>
        </p:nvSpPr>
        <p:spPr>
          <a:xfrm>
            <a:off x="315915" y="1930403"/>
            <a:ext cx="4140199" cy="3543303"/>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5663674"/>
            <a:ext cx="4140200" cy="487895"/>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392036"/>
            <a:ext cx="8458241" cy="1021335"/>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7" y="1930402"/>
            <a:ext cx="4140199" cy="3543303"/>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5663674"/>
            <a:ext cx="4140200" cy="487895"/>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7" name="Slide Number Placeholder 5"/>
          <p:cNvSpPr>
            <a:spLocks noGrp="1"/>
          </p:cNvSpPr>
          <p:nvPr>
            <p:ph type="sldNum" sz="quarter" idx="16"/>
          </p:nvPr>
        </p:nvSpPr>
        <p:spPr/>
        <p:txBody>
          <a:bodyPr/>
          <a:lstStyle>
            <a:lvl1pPr>
              <a:defRPr/>
            </a:lvl1pPr>
          </a:lstStyle>
          <a:p>
            <a:pPr>
              <a:defRPr/>
            </a:pPr>
            <a:fld id="{DEEDE83D-44DD-4379-910A-B1419FDE796D}" type="slidenum">
              <a:rPr lang="en-US"/>
              <a:pPr>
                <a:defRPr/>
              </a:pPr>
              <a:t>‹#›</a:t>
            </a:fld>
            <a:endParaRPr lang="en-US"/>
          </a:p>
        </p:txBody>
      </p:sp>
      <p:sp>
        <p:nvSpPr>
          <p:cNvPr id="28" name="Footer Placeholder 4"/>
          <p:cNvSpPr>
            <a:spLocks noGrp="1"/>
          </p:cNvSpPr>
          <p:nvPr>
            <p:ph type="ftr" sz="quarter" idx="17"/>
          </p:nvPr>
        </p:nvSpPr>
        <p:spPr/>
        <p:txBody>
          <a:bodyPr/>
          <a:lstStyle>
            <a:lvl1pPr>
              <a:defRPr/>
            </a:lvl1pPr>
          </a:lstStyle>
          <a:p>
            <a:pPr>
              <a:defRPr/>
            </a:pPr>
            <a:r>
              <a:rPr lang="en-US"/>
              <a:t>| Тема презентации | xx/xx/xx</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7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55"/>
            <a:ext cx="366712" cy="366713"/>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8"/>
            <a:ext cx="366712" cy="366713"/>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8"/>
            <a:ext cx="366712" cy="366713"/>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33"/>
            <a:ext cx="366712" cy="366713"/>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8"/>
            <a:ext cx="366712" cy="366713"/>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2"/>
            <a:ext cx="9144000" cy="1079500"/>
          </a:xfrm>
          <a:prstGeom prst="rect">
            <a:avLst/>
          </a:prstGeom>
          <a:solidFill>
            <a:srgbClr val="BFC5CE"/>
          </a:solidFill>
          <a:ln>
            <a:noFill/>
          </a:ln>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4"/>
            <a:ext cx="9144000" cy="350837"/>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grpSp>
        <p:nvGrpSpPr>
          <p:cNvPr id="2" name="Группа 15"/>
          <p:cNvGrpSpPr>
            <a:grpSpLocks/>
          </p:cNvGrpSpPr>
          <p:nvPr userDrawn="1"/>
        </p:nvGrpSpPr>
        <p:grpSpPr bwMode="auto">
          <a:xfrm>
            <a:off x="8362950" y="6594475"/>
            <a:ext cx="406400" cy="179388"/>
            <a:chOff x="5385680" y="6487509"/>
            <a:chExt cx="1039813" cy="461962"/>
          </a:xfrm>
        </p:grpSpPr>
        <p:sp>
          <p:nvSpPr>
            <p:cNvPr id="21" name="Freeform 27"/>
            <p:cNvSpPr>
              <a:spLocks/>
            </p:cNvSpPr>
            <p:nvPr userDrawn="1"/>
          </p:nvSpPr>
          <p:spPr bwMode="auto">
            <a:xfrm>
              <a:off x="6047750" y="6487509"/>
              <a:ext cx="377743" cy="347494"/>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22" name="Freeform 28"/>
            <p:cNvSpPr>
              <a:spLocks/>
            </p:cNvSpPr>
            <p:nvPr userDrawn="1"/>
          </p:nvSpPr>
          <p:spPr bwMode="auto">
            <a:xfrm>
              <a:off x="5775610" y="6601977"/>
              <a:ext cx="316818" cy="233026"/>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23" name="Freeform 29"/>
            <p:cNvSpPr>
              <a:spLocks/>
            </p:cNvSpPr>
            <p:nvPr userDrawn="1"/>
          </p:nvSpPr>
          <p:spPr bwMode="auto">
            <a:xfrm>
              <a:off x="5385680" y="6601977"/>
              <a:ext cx="434611" cy="347494"/>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sp>
        <p:nvSpPr>
          <p:cNvPr id="24" name="Rectangle 12"/>
          <p:cNvSpPr>
            <a:spLocks noChangeArrowheads="1"/>
          </p:cNvSpPr>
          <p:nvPr userDrawn="1"/>
        </p:nvSpPr>
        <p:spPr bwMode="auto">
          <a:xfrm>
            <a:off x="-374650" y="2913063"/>
            <a:ext cx="366712" cy="366712"/>
          </a:xfrm>
          <a:prstGeom prst="rect">
            <a:avLst/>
          </a:prstGeom>
          <a:solidFill>
            <a:srgbClr val="59A0DB"/>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latin typeface="+mn-lt"/>
              <a:cs typeface="+mn-cs"/>
            </a:endParaRPr>
          </a:p>
        </p:txBody>
      </p:sp>
      <p:sp>
        <p:nvSpPr>
          <p:cNvPr id="25" name="Rectangle 12"/>
          <p:cNvSpPr>
            <a:spLocks noChangeArrowheads="1"/>
          </p:cNvSpPr>
          <p:nvPr userDrawn="1"/>
        </p:nvSpPr>
        <p:spPr bwMode="auto">
          <a:xfrm>
            <a:off x="-374650" y="3279784"/>
            <a:ext cx="366712" cy="366713"/>
          </a:xfrm>
          <a:prstGeom prst="rect">
            <a:avLst/>
          </a:prstGeom>
          <a:solidFill>
            <a:srgbClr val="8EBF64"/>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18669F"/>
              </a:solidFill>
              <a:latin typeface="+mn-lt"/>
              <a:cs typeface="+mn-cs"/>
            </a:endParaRPr>
          </a:p>
        </p:txBody>
      </p:sp>
      <p:sp>
        <p:nvSpPr>
          <p:cNvPr id="26" name="Rectangle 12"/>
          <p:cNvSpPr>
            <a:spLocks noChangeArrowheads="1"/>
          </p:cNvSpPr>
          <p:nvPr userDrawn="1"/>
        </p:nvSpPr>
        <p:spPr bwMode="auto">
          <a:xfrm>
            <a:off x="-374650" y="3646488"/>
            <a:ext cx="366712" cy="366712"/>
          </a:xfrm>
          <a:prstGeom prst="rect">
            <a:avLst/>
          </a:prstGeom>
          <a:solidFill>
            <a:srgbClr val="D87335"/>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18669F"/>
              </a:solidFill>
              <a:latin typeface="+mn-lt"/>
              <a:cs typeface="+mn-cs"/>
            </a:endParaRPr>
          </a:p>
        </p:txBody>
      </p:sp>
      <p:sp>
        <p:nvSpPr>
          <p:cNvPr id="4" name="Picture Placeholder 14"/>
          <p:cNvSpPr>
            <a:spLocks noGrp="1"/>
          </p:cNvSpPr>
          <p:nvPr>
            <p:ph type="pic" sz="quarter" idx="13"/>
          </p:nvPr>
        </p:nvSpPr>
        <p:spPr>
          <a:xfrm>
            <a:off x="315915" y="1930404"/>
            <a:ext cx="4140199" cy="3543303"/>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5663677"/>
            <a:ext cx="4140200" cy="487895"/>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392036"/>
            <a:ext cx="8458241" cy="1021335"/>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7" y="1930404"/>
            <a:ext cx="4140199" cy="3543303"/>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5663677"/>
            <a:ext cx="4140200" cy="487895"/>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7" name="Slide Number Placeholder 5"/>
          <p:cNvSpPr>
            <a:spLocks noGrp="1"/>
          </p:cNvSpPr>
          <p:nvPr>
            <p:ph type="sldNum" sz="quarter" idx="16"/>
          </p:nvPr>
        </p:nvSpPr>
        <p:spPr/>
        <p:txBody>
          <a:bodyPr/>
          <a:lstStyle>
            <a:lvl1pPr>
              <a:defRPr/>
            </a:lvl1pPr>
          </a:lstStyle>
          <a:p>
            <a:pPr>
              <a:defRPr/>
            </a:pPr>
            <a:fld id="{DEEDE83D-44DD-4379-910A-B1419FDE796D}" type="slidenum">
              <a:rPr lang="en-US"/>
              <a:pPr>
                <a:defRPr/>
              </a:pPr>
              <a:t>‹#›</a:t>
            </a:fld>
            <a:endParaRPr lang="en-US"/>
          </a:p>
        </p:txBody>
      </p:sp>
      <p:sp>
        <p:nvSpPr>
          <p:cNvPr id="28" name="Footer Placeholder 4"/>
          <p:cNvSpPr>
            <a:spLocks noGrp="1"/>
          </p:cNvSpPr>
          <p:nvPr>
            <p:ph type="ftr" sz="quarter" idx="17"/>
          </p:nvPr>
        </p:nvSpPr>
        <p:spPr/>
        <p:txBody>
          <a:bodyPr/>
          <a:lstStyle>
            <a:lvl1pPr>
              <a:defRPr/>
            </a:lvl1pPr>
          </a:lstStyle>
          <a:p>
            <a:pPr>
              <a:defRPr/>
            </a:pPr>
            <a:r>
              <a:rPr lang="en-US"/>
              <a:t>| Тема презентации | xx/xx/xx</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5" name="Title 1"/>
          <p:cNvSpPr txBox="1">
            <a:spLocks/>
          </p:cNvSpPr>
          <p:nvPr userDrawn="1"/>
        </p:nvSpPr>
        <p:spPr>
          <a:xfrm>
            <a:off x="890589" y="3357033"/>
            <a:ext cx="5513387" cy="753533"/>
          </a:xfrm>
          <a:prstGeom prst="rect">
            <a:avLst/>
          </a:prstGeom>
        </p:spPr>
        <p:txBody>
          <a:bodyPr anchor="ctr">
            <a:normAutofit/>
          </a:bodyPr>
          <a:lstStyle>
            <a:lvl1pPr defTabSz="457200" eaLnBrk="0" hangingPunct="0">
              <a:defRPr>
                <a:solidFill>
                  <a:schemeClr val="tx1"/>
                </a:solidFill>
                <a:latin typeface="Calibri" charset="0"/>
                <a:cs typeface="Arial" charset="0"/>
              </a:defRPr>
            </a:lvl1pPr>
            <a:lvl2pPr marL="742950" indent="-285750" defTabSz="457200" eaLnBrk="0" hangingPunct="0">
              <a:defRPr>
                <a:solidFill>
                  <a:schemeClr val="tx1"/>
                </a:solidFill>
                <a:latin typeface="Calibri" charset="0"/>
                <a:cs typeface="Arial" charset="0"/>
              </a:defRPr>
            </a:lvl2pPr>
            <a:lvl3pPr marL="1143000" indent="-228600" defTabSz="457200" eaLnBrk="0" hangingPunct="0">
              <a:defRPr>
                <a:solidFill>
                  <a:schemeClr val="tx1"/>
                </a:solidFill>
                <a:latin typeface="Calibri" charset="0"/>
                <a:cs typeface="Arial" charset="0"/>
              </a:defRPr>
            </a:lvl3pPr>
            <a:lvl4pPr marL="1600200" indent="-228600" defTabSz="457200" eaLnBrk="0" hangingPunct="0">
              <a:defRPr>
                <a:solidFill>
                  <a:schemeClr val="tx1"/>
                </a:solidFill>
                <a:latin typeface="Calibri" charset="0"/>
                <a:cs typeface="Arial" charset="0"/>
              </a:defRPr>
            </a:lvl4pPr>
            <a:lvl5pPr marL="2057400" indent="-228600" defTabSz="457200" eaLnBrk="0" hangingPunct="0">
              <a:defRPr>
                <a:solidFill>
                  <a:schemeClr val="tx1"/>
                </a:solidFill>
                <a:latin typeface="Calibri" charset="0"/>
                <a:cs typeface="Arial" charset="0"/>
              </a:defRPr>
            </a:lvl5pPr>
            <a:lvl6pPr marL="2514600" indent="-228600" defTabSz="457200" eaLnBrk="0" fontAlgn="base" hangingPunct="0">
              <a:spcBef>
                <a:spcPct val="0"/>
              </a:spcBef>
              <a:spcAft>
                <a:spcPct val="0"/>
              </a:spcAft>
              <a:defRPr>
                <a:solidFill>
                  <a:schemeClr val="tx1"/>
                </a:solidFill>
                <a:latin typeface="Calibri" charset="0"/>
                <a:cs typeface="Arial" charset="0"/>
              </a:defRPr>
            </a:lvl6pPr>
            <a:lvl7pPr marL="2971800" indent="-228600" defTabSz="457200" eaLnBrk="0" fontAlgn="base" hangingPunct="0">
              <a:spcBef>
                <a:spcPct val="0"/>
              </a:spcBef>
              <a:spcAft>
                <a:spcPct val="0"/>
              </a:spcAft>
              <a:defRPr>
                <a:solidFill>
                  <a:schemeClr val="tx1"/>
                </a:solidFill>
                <a:latin typeface="Calibri" charset="0"/>
                <a:cs typeface="Arial" charset="0"/>
              </a:defRPr>
            </a:lvl7pPr>
            <a:lvl8pPr marL="3429000" indent="-228600" defTabSz="457200" eaLnBrk="0" fontAlgn="base" hangingPunct="0">
              <a:spcBef>
                <a:spcPct val="0"/>
              </a:spcBef>
              <a:spcAft>
                <a:spcPct val="0"/>
              </a:spcAft>
              <a:defRPr>
                <a:solidFill>
                  <a:schemeClr val="tx1"/>
                </a:solidFill>
                <a:latin typeface="Calibri" charset="0"/>
                <a:cs typeface="Arial" charset="0"/>
              </a:defRPr>
            </a:lvl8pPr>
            <a:lvl9pPr marL="3886200" indent="-228600" defTabSz="457200" eaLnBrk="0" fontAlgn="base" hangingPunct="0">
              <a:spcBef>
                <a:spcPct val="0"/>
              </a:spcBef>
              <a:spcAft>
                <a:spcPct val="0"/>
              </a:spcAft>
              <a:defRPr>
                <a:solidFill>
                  <a:schemeClr val="tx1"/>
                </a:solidFill>
                <a:latin typeface="Calibri" charset="0"/>
                <a:cs typeface="Arial" charset="0"/>
              </a:defRPr>
            </a:lvl9pPr>
          </a:lstStyle>
          <a:p>
            <a:pPr>
              <a:defRPr/>
            </a:pPr>
            <a:r>
              <a:rPr lang="ru-RU" sz="2200" dirty="0" smtClean="0">
                <a:solidFill>
                  <a:srgbClr val="FFFFFF"/>
                </a:solidFill>
                <a:latin typeface="Verdana" charset="0"/>
              </a:rPr>
              <a:t>Образец заголовка</a:t>
            </a:r>
            <a:endParaRPr lang="en-US" sz="2200" dirty="0" smtClean="0">
              <a:solidFill>
                <a:srgbClr val="FFFFFF"/>
              </a:solidFill>
              <a:latin typeface="Verdana" charset="0"/>
            </a:endParaRPr>
          </a:p>
        </p:txBody>
      </p:sp>
      <p:sp>
        <p:nvSpPr>
          <p:cNvPr id="9" name="Text Placeholder 9"/>
          <p:cNvSpPr>
            <a:spLocks noGrp="1"/>
          </p:cNvSpPr>
          <p:nvPr>
            <p:ph type="body" sz="quarter" idx="11"/>
          </p:nvPr>
        </p:nvSpPr>
        <p:spPr>
          <a:xfrm>
            <a:off x="902401" y="6028267"/>
            <a:ext cx="4193157" cy="508528"/>
          </a:xfrm>
        </p:spPr>
        <p:txBody>
          <a:bodyPr anchor="b">
            <a:normAutofit/>
          </a:bodyPr>
          <a:lstStyle>
            <a:lvl1pPr>
              <a:buNone/>
              <a:defRPr sz="1000" baseline="0"/>
            </a:lvl1pPr>
          </a:lstStyle>
          <a:p>
            <a:pPr lvl="0"/>
            <a:r>
              <a:rPr lang="ru-RU" smtClean="0"/>
              <a:t>Образец текста</a:t>
            </a:r>
          </a:p>
        </p:txBody>
      </p:sp>
      <p:sp>
        <p:nvSpPr>
          <p:cNvPr id="10" name="Title 1"/>
          <p:cNvSpPr>
            <a:spLocks noGrp="1"/>
          </p:cNvSpPr>
          <p:nvPr>
            <p:ph type="ctrTitle"/>
          </p:nvPr>
        </p:nvSpPr>
        <p:spPr>
          <a:xfrm>
            <a:off x="890031" y="3501009"/>
            <a:ext cx="5514509" cy="752539"/>
          </a:xfrm>
        </p:spPr>
        <p:txBody>
          <a:bodyPr/>
          <a:lstStyle>
            <a:lvl1pPr marL="0" marR="0" indent="0" defTabSz="457200" rtl="0" eaLnBrk="0" fontAlgn="base" latinLnBrk="0" hangingPunct="0">
              <a:lnSpc>
                <a:spcPct val="100000"/>
              </a:lnSpc>
              <a:spcBef>
                <a:spcPct val="0"/>
              </a:spcBef>
              <a:spcAft>
                <a:spcPct val="0"/>
              </a:spcAft>
              <a:tabLst/>
              <a:defRPr baseline="0">
                <a:solidFill>
                  <a:srgbClr val="FFFFFF"/>
                </a:solidFill>
              </a:defRPr>
            </a:lvl1pPr>
          </a:lstStyle>
          <a:p>
            <a:pPr lvl="0"/>
            <a:r>
              <a:rPr lang="ru-RU" noProof="0" smtClean="0"/>
              <a:t>Образец заголовка</a:t>
            </a:r>
            <a:endParaRPr lang="en-US" noProof="0" dirty="0"/>
          </a:p>
        </p:txBody>
      </p:sp>
      <p:sp>
        <p:nvSpPr>
          <p:cNvPr id="11" name="Subtitle 2"/>
          <p:cNvSpPr>
            <a:spLocks noGrp="1"/>
          </p:cNvSpPr>
          <p:nvPr>
            <p:ph type="subTitle" idx="1"/>
          </p:nvPr>
        </p:nvSpPr>
        <p:spPr>
          <a:xfrm>
            <a:off x="898322" y="4583177"/>
            <a:ext cx="5514509" cy="113164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xmlns="" val="35324353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8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55"/>
            <a:ext cx="366712" cy="366713"/>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8"/>
            <a:ext cx="366712" cy="366713"/>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8"/>
            <a:ext cx="366712" cy="366713"/>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33"/>
            <a:ext cx="366712" cy="366713"/>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8"/>
            <a:ext cx="366712" cy="366713"/>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2"/>
            <a:ext cx="9144000" cy="1079500"/>
          </a:xfrm>
          <a:prstGeom prst="rect">
            <a:avLst/>
          </a:prstGeom>
          <a:solidFill>
            <a:srgbClr val="BFC5CE"/>
          </a:solidFill>
          <a:ln>
            <a:noFill/>
          </a:ln>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4"/>
            <a:ext cx="9144000" cy="350837"/>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grpSp>
        <p:nvGrpSpPr>
          <p:cNvPr id="2" name="Группа 15"/>
          <p:cNvGrpSpPr>
            <a:grpSpLocks/>
          </p:cNvGrpSpPr>
          <p:nvPr userDrawn="1"/>
        </p:nvGrpSpPr>
        <p:grpSpPr bwMode="auto">
          <a:xfrm>
            <a:off x="8362950" y="6594475"/>
            <a:ext cx="406400" cy="179388"/>
            <a:chOff x="5385680" y="6487509"/>
            <a:chExt cx="1039813" cy="461962"/>
          </a:xfrm>
        </p:grpSpPr>
        <p:sp>
          <p:nvSpPr>
            <p:cNvPr id="21" name="Freeform 27"/>
            <p:cNvSpPr>
              <a:spLocks/>
            </p:cNvSpPr>
            <p:nvPr userDrawn="1"/>
          </p:nvSpPr>
          <p:spPr bwMode="auto">
            <a:xfrm>
              <a:off x="6047750" y="6487509"/>
              <a:ext cx="377743" cy="347494"/>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22" name="Freeform 28"/>
            <p:cNvSpPr>
              <a:spLocks/>
            </p:cNvSpPr>
            <p:nvPr userDrawn="1"/>
          </p:nvSpPr>
          <p:spPr bwMode="auto">
            <a:xfrm>
              <a:off x="5775610" y="6601977"/>
              <a:ext cx="316818" cy="233026"/>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23" name="Freeform 29"/>
            <p:cNvSpPr>
              <a:spLocks/>
            </p:cNvSpPr>
            <p:nvPr userDrawn="1"/>
          </p:nvSpPr>
          <p:spPr bwMode="auto">
            <a:xfrm>
              <a:off x="5385680" y="6601977"/>
              <a:ext cx="434611" cy="347494"/>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sp>
        <p:nvSpPr>
          <p:cNvPr id="24" name="Rectangle 12"/>
          <p:cNvSpPr>
            <a:spLocks noChangeArrowheads="1"/>
          </p:cNvSpPr>
          <p:nvPr userDrawn="1"/>
        </p:nvSpPr>
        <p:spPr bwMode="auto">
          <a:xfrm>
            <a:off x="-374650" y="2913063"/>
            <a:ext cx="366712" cy="366712"/>
          </a:xfrm>
          <a:prstGeom prst="rect">
            <a:avLst/>
          </a:prstGeom>
          <a:solidFill>
            <a:srgbClr val="59A0DB"/>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latin typeface="+mn-lt"/>
              <a:cs typeface="+mn-cs"/>
            </a:endParaRPr>
          </a:p>
        </p:txBody>
      </p:sp>
      <p:sp>
        <p:nvSpPr>
          <p:cNvPr id="25" name="Rectangle 12"/>
          <p:cNvSpPr>
            <a:spLocks noChangeArrowheads="1"/>
          </p:cNvSpPr>
          <p:nvPr userDrawn="1"/>
        </p:nvSpPr>
        <p:spPr bwMode="auto">
          <a:xfrm>
            <a:off x="-374650" y="3279784"/>
            <a:ext cx="366712" cy="366713"/>
          </a:xfrm>
          <a:prstGeom prst="rect">
            <a:avLst/>
          </a:prstGeom>
          <a:solidFill>
            <a:srgbClr val="8EBF64"/>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18669F"/>
              </a:solidFill>
              <a:latin typeface="+mn-lt"/>
              <a:cs typeface="+mn-cs"/>
            </a:endParaRPr>
          </a:p>
        </p:txBody>
      </p:sp>
      <p:sp>
        <p:nvSpPr>
          <p:cNvPr id="26" name="Rectangle 12"/>
          <p:cNvSpPr>
            <a:spLocks noChangeArrowheads="1"/>
          </p:cNvSpPr>
          <p:nvPr userDrawn="1"/>
        </p:nvSpPr>
        <p:spPr bwMode="auto">
          <a:xfrm>
            <a:off x="-374650" y="3646488"/>
            <a:ext cx="366712" cy="366712"/>
          </a:xfrm>
          <a:prstGeom prst="rect">
            <a:avLst/>
          </a:prstGeom>
          <a:solidFill>
            <a:srgbClr val="D87335"/>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18669F"/>
              </a:solidFill>
              <a:latin typeface="+mn-lt"/>
              <a:cs typeface="+mn-cs"/>
            </a:endParaRPr>
          </a:p>
        </p:txBody>
      </p:sp>
      <p:sp>
        <p:nvSpPr>
          <p:cNvPr id="4" name="Picture Placeholder 14"/>
          <p:cNvSpPr>
            <a:spLocks noGrp="1"/>
          </p:cNvSpPr>
          <p:nvPr>
            <p:ph type="pic" sz="quarter" idx="13"/>
          </p:nvPr>
        </p:nvSpPr>
        <p:spPr>
          <a:xfrm>
            <a:off x="315915" y="1930404"/>
            <a:ext cx="4140199" cy="3543303"/>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5663677"/>
            <a:ext cx="4140200" cy="487895"/>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392036"/>
            <a:ext cx="8458241" cy="1021335"/>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7" y="1930404"/>
            <a:ext cx="4140199" cy="3543303"/>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5663677"/>
            <a:ext cx="4140200" cy="487895"/>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7" name="Slide Number Placeholder 5"/>
          <p:cNvSpPr>
            <a:spLocks noGrp="1"/>
          </p:cNvSpPr>
          <p:nvPr>
            <p:ph type="sldNum" sz="quarter" idx="16"/>
          </p:nvPr>
        </p:nvSpPr>
        <p:spPr/>
        <p:txBody>
          <a:bodyPr/>
          <a:lstStyle>
            <a:lvl1pPr>
              <a:defRPr/>
            </a:lvl1pPr>
          </a:lstStyle>
          <a:p>
            <a:pPr>
              <a:defRPr/>
            </a:pPr>
            <a:fld id="{DEEDE83D-44DD-4379-910A-B1419FDE796D}" type="slidenum">
              <a:rPr lang="en-US"/>
              <a:pPr>
                <a:defRPr/>
              </a:pPr>
              <a:t>‹#›</a:t>
            </a:fld>
            <a:endParaRPr lang="en-US"/>
          </a:p>
        </p:txBody>
      </p:sp>
      <p:sp>
        <p:nvSpPr>
          <p:cNvPr id="28" name="Footer Placeholder 4"/>
          <p:cNvSpPr>
            <a:spLocks noGrp="1"/>
          </p:cNvSpPr>
          <p:nvPr>
            <p:ph type="ftr" sz="quarter" idx="17"/>
          </p:nvPr>
        </p:nvSpPr>
        <p:spPr/>
        <p:txBody>
          <a:bodyPr/>
          <a:lstStyle>
            <a:lvl1pPr>
              <a:defRPr/>
            </a:lvl1pPr>
          </a:lstStyle>
          <a:p>
            <a:pPr>
              <a:defRPr/>
            </a:pPr>
            <a:r>
              <a:rPr lang="en-US"/>
              <a:t>| Тема презентации | xx/xx/xx</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4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55"/>
            <a:ext cx="366712" cy="366713"/>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8"/>
            <a:ext cx="366712" cy="366713"/>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8"/>
            <a:ext cx="366712" cy="366713"/>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33"/>
            <a:ext cx="366712" cy="366713"/>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8"/>
            <a:ext cx="366712" cy="366713"/>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2"/>
            <a:ext cx="9144000" cy="1079500"/>
          </a:xfrm>
          <a:prstGeom prst="rect">
            <a:avLst/>
          </a:prstGeom>
          <a:solidFill>
            <a:srgbClr val="BFC5CE"/>
          </a:solidFill>
          <a:ln>
            <a:noFill/>
          </a:ln>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4"/>
            <a:ext cx="9144000" cy="350837"/>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grpSp>
        <p:nvGrpSpPr>
          <p:cNvPr id="2" name="Группа 15"/>
          <p:cNvGrpSpPr>
            <a:grpSpLocks/>
          </p:cNvGrpSpPr>
          <p:nvPr userDrawn="1"/>
        </p:nvGrpSpPr>
        <p:grpSpPr bwMode="auto">
          <a:xfrm>
            <a:off x="8362950" y="6594475"/>
            <a:ext cx="406400" cy="179388"/>
            <a:chOff x="5385680" y="6487509"/>
            <a:chExt cx="1039813" cy="461962"/>
          </a:xfrm>
        </p:grpSpPr>
        <p:sp>
          <p:nvSpPr>
            <p:cNvPr id="21" name="Freeform 27"/>
            <p:cNvSpPr>
              <a:spLocks/>
            </p:cNvSpPr>
            <p:nvPr userDrawn="1"/>
          </p:nvSpPr>
          <p:spPr bwMode="auto">
            <a:xfrm>
              <a:off x="6047750" y="6487509"/>
              <a:ext cx="377743" cy="347494"/>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22" name="Freeform 28"/>
            <p:cNvSpPr>
              <a:spLocks/>
            </p:cNvSpPr>
            <p:nvPr userDrawn="1"/>
          </p:nvSpPr>
          <p:spPr bwMode="auto">
            <a:xfrm>
              <a:off x="5775610" y="6601977"/>
              <a:ext cx="316818" cy="233026"/>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23" name="Freeform 29"/>
            <p:cNvSpPr>
              <a:spLocks/>
            </p:cNvSpPr>
            <p:nvPr userDrawn="1"/>
          </p:nvSpPr>
          <p:spPr bwMode="auto">
            <a:xfrm>
              <a:off x="5385680" y="6601977"/>
              <a:ext cx="434611" cy="347494"/>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sp>
        <p:nvSpPr>
          <p:cNvPr id="24" name="Rectangle 12"/>
          <p:cNvSpPr>
            <a:spLocks noChangeArrowheads="1"/>
          </p:cNvSpPr>
          <p:nvPr userDrawn="1"/>
        </p:nvSpPr>
        <p:spPr bwMode="auto">
          <a:xfrm>
            <a:off x="-374650" y="2913063"/>
            <a:ext cx="366712" cy="366712"/>
          </a:xfrm>
          <a:prstGeom prst="rect">
            <a:avLst/>
          </a:prstGeom>
          <a:solidFill>
            <a:srgbClr val="59A0DB"/>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latin typeface="+mn-lt"/>
              <a:cs typeface="+mn-cs"/>
            </a:endParaRPr>
          </a:p>
        </p:txBody>
      </p:sp>
      <p:sp>
        <p:nvSpPr>
          <p:cNvPr id="25" name="Rectangle 12"/>
          <p:cNvSpPr>
            <a:spLocks noChangeArrowheads="1"/>
          </p:cNvSpPr>
          <p:nvPr userDrawn="1"/>
        </p:nvSpPr>
        <p:spPr bwMode="auto">
          <a:xfrm>
            <a:off x="-374650" y="3279784"/>
            <a:ext cx="366712" cy="366713"/>
          </a:xfrm>
          <a:prstGeom prst="rect">
            <a:avLst/>
          </a:prstGeom>
          <a:solidFill>
            <a:srgbClr val="8EBF64"/>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18669F"/>
              </a:solidFill>
              <a:latin typeface="+mn-lt"/>
              <a:cs typeface="+mn-cs"/>
            </a:endParaRPr>
          </a:p>
        </p:txBody>
      </p:sp>
      <p:sp>
        <p:nvSpPr>
          <p:cNvPr id="26" name="Rectangle 12"/>
          <p:cNvSpPr>
            <a:spLocks noChangeArrowheads="1"/>
          </p:cNvSpPr>
          <p:nvPr userDrawn="1"/>
        </p:nvSpPr>
        <p:spPr bwMode="auto">
          <a:xfrm>
            <a:off x="-374650" y="3646488"/>
            <a:ext cx="366712" cy="366712"/>
          </a:xfrm>
          <a:prstGeom prst="rect">
            <a:avLst/>
          </a:prstGeom>
          <a:solidFill>
            <a:srgbClr val="D87335"/>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18669F"/>
              </a:solidFill>
              <a:latin typeface="+mn-lt"/>
              <a:cs typeface="+mn-cs"/>
            </a:endParaRPr>
          </a:p>
        </p:txBody>
      </p:sp>
      <p:sp>
        <p:nvSpPr>
          <p:cNvPr id="4" name="Picture Placeholder 14"/>
          <p:cNvSpPr>
            <a:spLocks noGrp="1"/>
          </p:cNvSpPr>
          <p:nvPr>
            <p:ph type="pic" sz="quarter" idx="13"/>
          </p:nvPr>
        </p:nvSpPr>
        <p:spPr>
          <a:xfrm>
            <a:off x="315915" y="1930404"/>
            <a:ext cx="4140199" cy="3543303"/>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5663677"/>
            <a:ext cx="4140200" cy="487895"/>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392036"/>
            <a:ext cx="8458241" cy="1021335"/>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7" y="1930404"/>
            <a:ext cx="4140199" cy="3543303"/>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5663677"/>
            <a:ext cx="4140200" cy="487895"/>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7" name="Slide Number Placeholder 5"/>
          <p:cNvSpPr>
            <a:spLocks noGrp="1"/>
          </p:cNvSpPr>
          <p:nvPr>
            <p:ph type="sldNum" sz="quarter" idx="16"/>
          </p:nvPr>
        </p:nvSpPr>
        <p:spPr/>
        <p:txBody>
          <a:bodyPr/>
          <a:lstStyle>
            <a:lvl1pPr>
              <a:defRPr/>
            </a:lvl1pPr>
          </a:lstStyle>
          <a:p>
            <a:pPr>
              <a:defRPr/>
            </a:pPr>
            <a:fld id="{DEEDE83D-44DD-4379-910A-B1419FDE796D}" type="slidenum">
              <a:rPr lang="en-US"/>
              <a:pPr>
                <a:defRPr/>
              </a:pPr>
              <a:t>‹#›</a:t>
            </a:fld>
            <a:endParaRPr lang="en-US"/>
          </a:p>
        </p:txBody>
      </p:sp>
      <p:sp>
        <p:nvSpPr>
          <p:cNvPr id="28" name="Footer Placeholder 4"/>
          <p:cNvSpPr>
            <a:spLocks noGrp="1"/>
          </p:cNvSpPr>
          <p:nvPr>
            <p:ph type="ftr" sz="quarter" idx="17"/>
          </p:nvPr>
        </p:nvSpPr>
        <p:spPr/>
        <p:txBody>
          <a:bodyPr/>
          <a:lstStyle>
            <a:lvl1pPr>
              <a:defRPr/>
            </a:lvl1pPr>
          </a:lstStyle>
          <a:p>
            <a:pPr>
              <a:defRPr/>
            </a:pPr>
            <a:r>
              <a:rPr lang="en-US"/>
              <a:t>| Тема презентации | xx/xx/xx</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5_Custom Layou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74650" y="-17455"/>
            <a:ext cx="366712" cy="366713"/>
          </a:xfrm>
          <a:prstGeom prst="rect">
            <a:avLst/>
          </a:prstGeom>
          <a:solidFill>
            <a:srgbClr val="CD202C"/>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8" name="Rectangle 7"/>
          <p:cNvSpPr>
            <a:spLocks noChangeArrowheads="1"/>
          </p:cNvSpPr>
          <p:nvPr userDrawn="1"/>
        </p:nvSpPr>
        <p:spPr bwMode="auto">
          <a:xfrm>
            <a:off x="-374650" y="349258"/>
            <a:ext cx="366712" cy="366713"/>
          </a:xfrm>
          <a:prstGeom prst="rect">
            <a:avLst/>
          </a:prstGeom>
          <a:solidFill>
            <a:srgbClr val="455D70"/>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2" name="Rectangle 8"/>
          <p:cNvSpPr>
            <a:spLocks noChangeArrowheads="1"/>
          </p:cNvSpPr>
          <p:nvPr userDrawn="1"/>
        </p:nvSpPr>
        <p:spPr bwMode="auto">
          <a:xfrm>
            <a:off x="-374650" y="715963"/>
            <a:ext cx="366712" cy="366712"/>
          </a:xfrm>
          <a:prstGeom prst="rect">
            <a:avLst/>
          </a:prstGeom>
          <a:solidFill>
            <a:srgbClr val="68798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3" name="Rectangle 9"/>
          <p:cNvSpPr>
            <a:spLocks noChangeArrowheads="1"/>
          </p:cNvSpPr>
          <p:nvPr userDrawn="1"/>
        </p:nvSpPr>
        <p:spPr bwMode="auto">
          <a:xfrm>
            <a:off x="-374650" y="1081088"/>
            <a:ext cx="366712" cy="366712"/>
          </a:xfrm>
          <a:prstGeom prst="rect">
            <a:avLst/>
          </a:prstGeom>
          <a:solidFill>
            <a:srgbClr val="909CAA"/>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4" name="Rectangle 13"/>
          <p:cNvSpPr>
            <a:spLocks noChangeArrowheads="1"/>
          </p:cNvSpPr>
          <p:nvPr userDrawn="1"/>
        </p:nvSpPr>
        <p:spPr bwMode="auto">
          <a:xfrm>
            <a:off x="-374650" y="1447808"/>
            <a:ext cx="366712" cy="366713"/>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5" name="Rectangle 10"/>
          <p:cNvSpPr>
            <a:spLocks noChangeArrowheads="1"/>
          </p:cNvSpPr>
          <p:nvPr userDrawn="1"/>
        </p:nvSpPr>
        <p:spPr bwMode="auto">
          <a:xfrm>
            <a:off x="-374650" y="1814513"/>
            <a:ext cx="366712" cy="366712"/>
          </a:xfrm>
          <a:prstGeom prst="rect">
            <a:avLst/>
          </a:prstGeom>
          <a:solidFill>
            <a:srgbClr val="A3A86B"/>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6" name="Rectangle 11"/>
          <p:cNvSpPr>
            <a:spLocks noChangeArrowheads="1"/>
          </p:cNvSpPr>
          <p:nvPr userDrawn="1"/>
        </p:nvSpPr>
        <p:spPr bwMode="auto">
          <a:xfrm>
            <a:off x="-374650" y="2181233"/>
            <a:ext cx="366712" cy="366713"/>
          </a:xfrm>
          <a:prstGeom prst="rect">
            <a:avLst/>
          </a:prstGeom>
          <a:solidFill>
            <a:srgbClr val="D3D7BD"/>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7" name="Rectangle 12"/>
          <p:cNvSpPr>
            <a:spLocks noChangeArrowheads="1"/>
          </p:cNvSpPr>
          <p:nvPr userDrawn="1"/>
        </p:nvSpPr>
        <p:spPr bwMode="auto">
          <a:xfrm>
            <a:off x="-374650" y="2546358"/>
            <a:ext cx="366712" cy="366713"/>
          </a:xfrm>
          <a:prstGeom prst="rect">
            <a:avLst/>
          </a:prstGeom>
          <a:solidFill>
            <a:srgbClr val="0066A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dirty="0">
              <a:solidFill>
                <a:schemeClr val="lt1"/>
              </a:solidFill>
              <a:latin typeface="+mn-lt"/>
              <a:cs typeface="+mn-cs"/>
            </a:endParaRPr>
          </a:p>
        </p:txBody>
      </p:sp>
      <p:sp>
        <p:nvSpPr>
          <p:cNvPr id="18" name="Rectangle 16"/>
          <p:cNvSpPr>
            <a:spLocks noChangeArrowheads="1"/>
          </p:cNvSpPr>
          <p:nvPr userDrawn="1"/>
        </p:nvSpPr>
        <p:spPr bwMode="auto">
          <a:xfrm>
            <a:off x="0" y="2"/>
            <a:ext cx="9144000" cy="1079500"/>
          </a:xfrm>
          <a:prstGeom prst="rect">
            <a:avLst/>
          </a:prstGeom>
          <a:solidFill>
            <a:srgbClr val="BFC5CE"/>
          </a:solidFill>
          <a:ln>
            <a:noFill/>
          </a:ln>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9" name="Rectangle 17"/>
          <p:cNvSpPr>
            <a:spLocks noChangeArrowheads="1"/>
          </p:cNvSpPr>
          <p:nvPr userDrawn="1"/>
        </p:nvSpPr>
        <p:spPr bwMode="auto">
          <a:xfrm>
            <a:off x="0" y="6507164"/>
            <a:ext cx="9144000" cy="350837"/>
          </a:xfrm>
          <a:prstGeom prst="rect">
            <a:avLst/>
          </a:prstGeom>
          <a:solidFill>
            <a:srgbClr val="BFC5CE"/>
          </a:solidFill>
          <a:ln>
            <a:noFill/>
          </a:ln>
          <a:effectLst>
            <a:outerShdw blurRad="40000" dist="23000" dir="5400000" rotWithShape="0">
              <a:srgbClr val="808080">
                <a:alpha val="34999"/>
              </a:srgbClr>
            </a:outerShdw>
          </a:effectLst>
          <a:extLst>
            <a:ext uri="{91240B29-F687-4F45-9708-019B960494DF}"/>
          </a:extLst>
        </p:spPr>
        <p:txBody>
          <a:bodyPr anchor="ctr"/>
          <a:lstStyle/>
          <a:p>
            <a:pPr algn="ctr" fontAlgn="auto">
              <a:spcBef>
                <a:spcPts val="0"/>
              </a:spcBef>
              <a:spcAft>
                <a:spcPts val="0"/>
              </a:spcAft>
              <a:defRPr/>
            </a:pPr>
            <a:endParaRPr lang="en-US">
              <a:solidFill>
                <a:schemeClr val="lt1"/>
              </a:solidFill>
              <a:latin typeface="+mn-lt"/>
              <a:cs typeface="+mn-cs"/>
            </a:endParaRPr>
          </a:p>
        </p:txBody>
      </p:sp>
      <p:grpSp>
        <p:nvGrpSpPr>
          <p:cNvPr id="2" name="Группа 15"/>
          <p:cNvGrpSpPr>
            <a:grpSpLocks/>
          </p:cNvGrpSpPr>
          <p:nvPr userDrawn="1"/>
        </p:nvGrpSpPr>
        <p:grpSpPr bwMode="auto">
          <a:xfrm>
            <a:off x="8362950" y="6594475"/>
            <a:ext cx="406400" cy="179388"/>
            <a:chOff x="5385680" y="6487509"/>
            <a:chExt cx="1039813" cy="461962"/>
          </a:xfrm>
        </p:grpSpPr>
        <p:sp>
          <p:nvSpPr>
            <p:cNvPr id="21" name="Freeform 27"/>
            <p:cNvSpPr>
              <a:spLocks/>
            </p:cNvSpPr>
            <p:nvPr userDrawn="1"/>
          </p:nvSpPr>
          <p:spPr bwMode="auto">
            <a:xfrm>
              <a:off x="6047750" y="6487509"/>
              <a:ext cx="377743" cy="347494"/>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22" name="Freeform 28"/>
            <p:cNvSpPr>
              <a:spLocks/>
            </p:cNvSpPr>
            <p:nvPr userDrawn="1"/>
          </p:nvSpPr>
          <p:spPr bwMode="auto">
            <a:xfrm>
              <a:off x="5775610" y="6601977"/>
              <a:ext cx="316818" cy="233026"/>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23" name="Freeform 29"/>
            <p:cNvSpPr>
              <a:spLocks/>
            </p:cNvSpPr>
            <p:nvPr userDrawn="1"/>
          </p:nvSpPr>
          <p:spPr bwMode="auto">
            <a:xfrm>
              <a:off x="5385680" y="6601977"/>
              <a:ext cx="434611" cy="347494"/>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sp>
        <p:nvSpPr>
          <p:cNvPr id="24" name="Rectangle 12"/>
          <p:cNvSpPr>
            <a:spLocks noChangeArrowheads="1"/>
          </p:cNvSpPr>
          <p:nvPr userDrawn="1"/>
        </p:nvSpPr>
        <p:spPr bwMode="auto">
          <a:xfrm>
            <a:off x="-374650" y="2913063"/>
            <a:ext cx="366712" cy="366712"/>
          </a:xfrm>
          <a:prstGeom prst="rect">
            <a:avLst/>
          </a:prstGeom>
          <a:solidFill>
            <a:srgbClr val="59A0DB"/>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latin typeface="+mn-lt"/>
              <a:cs typeface="+mn-cs"/>
            </a:endParaRPr>
          </a:p>
        </p:txBody>
      </p:sp>
      <p:sp>
        <p:nvSpPr>
          <p:cNvPr id="25" name="Rectangle 12"/>
          <p:cNvSpPr>
            <a:spLocks noChangeArrowheads="1"/>
          </p:cNvSpPr>
          <p:nvPr userDrawn="1"/>
        </p:nvSpPr>
        <p:spPr bwMode="auto">
          <a:xfrm>
            <a:off x="-374650" y="3279784"/>
            <a:ext cx="366712" cy="366713"/>
          </a:xfrm>
          <a:prstGeom prst="rect">
            <a:avLst/>
          </a:prstGeom>
          <a:solidFill>
            <a:srgbClr val="8EBF64"/>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18669F"/>
              </a:solidFill>
              <a:latin typeface="+mn-lt"/>
              <a:cs typeface="+mn-cs"/>
            </a:endParaRPr>
          </a:p>
        </p:txBody>
      </p:sp>
      <p:sp>
        <p:nvSpPr>
          <p:cNvPr id="26" name="Rectangle 12"/>
          <p:cNvSpPr>
            <a:spLocks noChangeArrowheads="1"/>
          </p:cNvSpPr>
          <p:nvPr userDrawn="1"/>
        </p:nvSpPr>
        <p:spPr bwMode="auto">
          <a:xfrm>
            <a:off x="-374650" y="3646488"/>
            <a:ext cx="366712" cy="366712"/>
          </a:xfrm>
          <a:prstGeom prst="rect">
            <a:avLst/>
          </a:prstGeom>
          <a:solidFill>
            <a:srgbClr val="D87335"/>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18669F"/>
              </a:solidFill>
              <a:latin typeface="+mn-lt"/>
              <a:cs typeface="+mn-cs"/>
            </a:endParaRPr>
          </a:p>
        </p:txBody>
      </p:sp>
      <p:sp>
        <p:nvSpPr>
          <p:cNvPr id="4" name="Picture Placeholder 14"/>
          <p:cNvSpPr>
            <a:spLocks noGrp="1"/>
          </p:cNvSpPr>
          <p:nvPr>
            <p:ph type="pic" sz="quarter" idx="13"/>
          </p:nvPr>
        </p:nvSpPr>
        <p:spPr>
          <a:xfrm>
            <a:off x="315915" y="1930404"/>
            <a:ext cx="4140199" cy="3543303"/>
          </a:xfrm>
        </p:spPr>
        <p:txBody>
          <a:bodyPr rtlCol="0">
            <a:normAutofit/>
          </a:bodyPr>
          <a:lstStyle/>
          <a:p>
            <a:pPr lvl="0"/>
            <a:r>
              <a:rPr lang="en-US" noProof="0" smtClean="0"/>
              <a:t>Click icon to add picture</a:t>
            </a:r>
            <a:endParaRPr lang="en-US" noProof="0" dirty="0"/>
          </a:p>
        </p:txBody>
      </p:sp>
      <p:sp>
        <p:nvSpPr>
          <p:cNvPr id="5" name="Content Placeholder 2"/>
          <p:cNvSpPr>
            <a:spLocks noGrp="1"/>
          </p:cNvSpPr>
          <p:nvPr>
            <p:ph idx="12"/>
          </p:nvPr>
        </p:nvSpPr>
        <p:spPr>
          <a:xfrm>
            <a:off x="315913" y="5663677"/>
            <a:ext cx="4140200" cy="487895"/>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Title 1"/>
          <p:cNvSpPr>
            <a:spLocks noGrp="1"/>
          </p:cNvSpPr>
          <p:nvPr>
            <p:ph type="title"/>
          </p:nvPr>
        </p:nvSpPr>
        <p:spPr>
          <a:xfrm>
            <a:off x="340427" y="392036"/>
            <a:ext cx="8458241" cy="1021335"/>
          </a:xfrm>
        </p:spPr>
        <p:txBody>
          <a:bodyPr/>
          <a:lstStyle>
            <a:lvl1pPr>
              <a:defRPr baseline="0"/>
            </a:lvl1pPr>
          </a:lstStyle>
          <a:p>
            <a:r>
              <a:rPr lang="en-US" smtClean="0"/>
              <a:t>Click to edit Master title style</a:t>
            </a:r>
            <a:endParaRPr lang="en-US" dirty="0"/>
          </a:p>
        </p:txBody>
      </p:sp>
      <p:sp>
        <p:nvSpPr>
          <p:cNvPr id="10" name="Picture Placeholder 14"/>
          <p:cNvSpPr>
            <a:spLocks noGrp="1"/>
          </p:cNvSpPr>
          <p:nvPr>
            <p:ph type="pic" sz="quarter" idx="14"/>
          </p:nvPr>
        </p:nvSpPr>
        <p:spPr>
          <a:xfrm>
            <a:off x="4629157" y="1930404"/>
            <a:ext cx="4140199" cy="3543303"/>
          </a:xfrm>
        </p:spPr>
        <p:txBody>
          <a:bodyPr rtlCol="0">
            <a:normAutofit/>
          </a:bodyPr>
          <a:lstStyle/>
          <a:p>
            <a:pPr lvl="0"/>
            <a:r>
              <a:rPr lang="en-US" noProof="0" smtClean="0"/>
              <a:t>Click icon to add picture</a:t>
            </a:r>
            <a:endParaRPr lang="en-US" noProof="0" dirty="0"/>
          </a:p>
        </p:txBody>
      </p:sp>
      <p:sp>
        <p:nvSpPr>
          <p:cNvPr id="11" name="Content Placeholder 2"/>
          <p:cNvSpPr>
            <a:spLocks noGrp="1"/>
          </p:cNvSpPr>
          <p:nvPr>
            <p:ph idx="15"/>
          </p:nvPr>
        </p:nvSpPr>
        <p:spPr>
          <a:xfrm>
            <a:off x="4629150" y="5663677"/>
            <a:ext cx="4140200" cy="487895"/>
          </a:xfrm>
        </p:spPr>
        <p:txBody>
          <a:bodyPr>
            <a:normAutofit/>
          </a:bodyPr>
          <a:lstStyle>
            <a:lvl1pPr marL="0" indent="0">
              <a:spcBef>
                <a:spcPts val="0"/>
              </a:spcBef>
              <a:buNone/>
              <a:defRPr sz="1000" baseline="0">
                <a:solidFill>
                  <a:srgbClr val="0066A1"/>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27" name="Slide Number Placeholder 5"/>
          <p:cNvSpPr>
            <a:spLocks noGrp="1"/>
          </p:cNvSpPr>
          <p:nvPr>
            <p:ph type="sldNum" sz="quarter" idx="16"/>
          </p:nvPr>
        </p:nvSpPr>
        <p:spPr/>
        <p:txBody>
          <a:bodyPr/>
          <a:lstStyle>
            <a:lvl1pPr>
              <a:defRPr/>
            </a:lvl1pPr>
          </a:lstStyle>
          <a:p>
            <a:pPr>
              <a:defRPr/>
            </a:pPr>
            <a:fld id="{DEEDE83D-44DD-4379-910A-B1419FDE796D}" type="slidenum">
              <a:rPr lang="en-US"/>
              <a:pPr>
                <a:defRPr/>
              </a:pPr>
              <a:t>‹#›</a:t>
            </a:fld>
            <a:endParaRPr lang="en-US"/>
          </a:p>
        </p:txBody>
      </p:sp>
      <p:sp>
        <p:nvSpPr>
          <p:cNvPr id="28" name="Footer Placeholder 4"/>
          <p:cNvSpPr>
            <a:spLocks noGrp="1"/>
          </p:cNvSpPr>
          <p:nvPr>
            <p:ph type="ftr" sz="quarter" idx="17"/>
          </p:nvPr>
        </p:nvSpPr>
        <p:spPr/>
        <p:txBody>
          <a:bodyPr/>
          <a:lstStyle>
            <a:lvl1pPr>
              <a:defRPr/>
            </a:lvl1pPr>
          </a:lstStyle>
          <a:p>
            <a:pPr>
              <a:defRPr/>
            </a:pPr>
            <a:r>
              <a:rPr lang="en-US"/>
              <a:t>| Тема презентации | xx/xx/xx</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38B7D91-3EAF-497E-BF1B-387F34301029}"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53A2C4F-48C4-4A90-96EF-B3A50A2CACFD}"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7BDD25D-76E5-4302-8294-9A94378069D0}"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0015DCAF-6C5E-4D8B-96C1-2DAD2C4F7C07}"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897C779-000C-4297-9882-51DB6EB58797}"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0F4F7D8A-A11B-4CF1-A955-FBA3CE05BEA9}"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0916D07-767C-4E0B-AA7E-39CA9D24B820}"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6395C52-72DB-4748-8A20-E79C01FF7E2C}"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56215A2-3D3C-40AD-B277-B160EE4F2D75}"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6" r:id="rId13"/>
    <p:sldLayoutId id="2147483678" r:id="rId14"/>
    <p:sldLayoutId id="2147483679" r:id="rId15"/>
    <p:sldLayoutId id="2147483680" r:id="rId16"/>
    <p:sldLayoutId id="2147483688" r:id="rId17"/>
    <p:sldLayoutId id="2147483689" r:id="rId1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xn--90afebms4aw5f.xn--80aswg/wp-content/uploads/2017/07/INFOLine-RAIL-RUSSIA-TO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5872"/>
            <a:ext cx="9144000" cy="4826471"/>
          </a:xfrm>
          <a:prstGeom prst="rect">
            <a:avLst/>
          </a:prstGeom>
          <a:noFill/>
          <a:extLst>
            <a:ext uri="{909E8E84-426E-40DD-AFC4-6F175D3DCCD1}">
              <a14:hiddenFill xmlns:a14="http://schemas.microsoft.com/office/drawing/2010/main" xmlns="">
                <a:solidFill>
                  <a:srgbClr val="FFFFFF"/>
                </a:solidFill>
              </a14:hiddenFill>
            </a:ext>
          </a:extLst>
        </p:spPr>
      </p:pic>
      <p:pic>
        <p:nvPicPr>
          <p:cNvPr id="15362" name="Picture 4" descr="cover_2.png"/>
          <p:cNvPicPr>
            <a:picLocks noChangeAspect="1"/>
          </p:cNvPicPr>
          <p:nvPr/>
        </p:nvPicPr>
        <p:blipFill>
          <a:blip r:embed="rId4" cstate="print"/>
          <a:srcRect/>
          <a:stretch>
            <a:fillRect/>
          </a:stretch>
        </p:blipFill>
        <p:spPr bwMode="auto">
          <a:xfrm>
            <a:off x="0" y="3733800"/>
            <a:ext cx="9144000" cy="2514600"/>
          </a:xfrm>
          <a:prstGeom prst="rect">
            <a:avLst/>
          </a:prstGeom>
          <a:noFill/>
          <a:ln w="9525">
            <a:noFill/>
            <a:miter lim="800000"/>
            <a:headEnd/>
            <a:tailEnd/>
          </a:ln>
        </p:spPr>
      </p:pic>
      <p:sp>
        <p:nvSpPr>
          <p:cNvPr id="15363" name="Rectangle 7"/>
          <p:cNvSpPr txBox="1">
            <a:spLocks noChangeArrowheads="1"/>
          </p:cNvSpPr>
          <p:nvPr/>
        </p:nvSpPr>
        <p:spPr bwMode="auto">
          <a:xfrm>
            <a:off x="685800" y="3657600"/>
            <a:ext cx="6172200" cy="1128713"/>
          </a:xfrm>
          <a:prstGeom prst="rect">
            <a:avLst/>
          </a:prstGeom>
          <a:noFill/>
          <a:ln w="9525">
            <a:noFill/>
            <a:miter lim="800000"/>
            <a:headEnd/>
            <a:tailEnd/>
          </a:ln>
        </p:spPr>
        <p:txBody>
          <a:bodyPr anchor="ctr"/>
          <a:lstStyle/>
          <a:p>
            <a:pPr algn="just" defTabSz="1036638"/>
            <a:r>
              <a:rPr lang="ru-RU" sz="1400" b="1" dirty="0" smtClean="0">
                <a:solidFill>
                  <a:schemeClr val="bg1"/>
                </a:solidFill>
              </a:rPr>
              <a:t>Реализация проекта изменения технологии опробования тормозов по станции Бабаево за счёт автоматизации процесса выявления вагонов с неработающими тормозами.</a:t>
            </a:r>
            <a:endParaRPr lang="ru-RU" sz="1400" b="1" dirty="0">
              <a:solidFill>
                <a:schemeClr val="bg1"/>
              </a:solidFill>
            </a:endParaRPr>
          </a:p>
        </p:txBody>
      </p:sp>
      <p:sp>
        <p:nvSpPr>
          <p:cNvPr id="15364" name="TextBox 8"/>
          <p:cNvSpPr txBox="1">
            <a:spLocks noChangeArrowheads="1"/>
          </p:cNvSpPr>
          <p:nvPr/>
        </p:nvSpPr>
        <p:spPr bwMode="auto">
          <a:xfrm>
            <a:off x="0" y="5791202"/>
            <a:ext cx="9144000" cy="584775"/>
          </a:xfrm>
          <a:prstGeom prst="rect">
            <a:avLst/>
          </a:prstGeom>
          <a:noFill/>
          <a:ln w="9525">
            <a:noFill/>
            <a:miter lim="800000"/>
            <a:headEnd/>
            <a:tailEnd/>
          </a:ln>
        </p:spPr>
        <p:txBody>
          <a:bodyPr wrap="square">
            <a:spAutoFit/>
          </a:bodyPr>
          <a:lstStyle/>
          <a:p>
            <a:r>
              <a:rPr lang="ru-RU" sz="1600" b="1" dirty="0" smtClean="0">
                <a:solidFill>
                  <a:schemeClr val="tx2"/>
                </a:solidFill>
              </a:rPr>
              <a:t>Начальник службы вагонного хозяйства</a:t>
            </a:r>
          </a:p>
          <a:p>
            <a:r>
              <a:rPr lang="ru-RU" sz="1600" b="1" dirty="0" smtClean="0">
                <a:solidFill>
                  <a:schemeClr val="tx2"/>
                </a:solidFill>
              </a:rPr>
              <a:t>Октябрьской железной дороги					В.Ю.Ларионов</a:t>
            </a:r>
            <a:endParaRPr lang="ru-RU" sz="1600" b="1" dirty="0">
              <a:solidFill>
                <a:schemeClr val="tx2"/>
              </a:solidFill>
            </a:endParaRPr>
          </a:p>
        </p:txBody>
      </p:sp>
      <p:pic>
        <p:nvPicPr>
          <p:cNvPr id="6" name="Picture 5" descr="ржд"/>
          <p:cNvPicPr>
            <a:picLocks noChangeAspect="1" noChangeArrowheads="1"/>
          </p:cNvPicPr>
          <p:nvPr/>
        </p:nvPicPr>
        <p:blipFill>
          <a:blip r:embed="rId5" cstate="print"/>
          <a:srcRect/>
          <a:stretch>
            <a:fillRect/>
          </a:stretch>
        </p:blipFill>
        <p:spPr bwMode="auto">
          <a:xfrm>
            <a:off x="8316915" y="6561140"/>
            <a:ext cx="503237" cy="22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D:\Ройтман С.Я\Картинки к презентации\управа_2012_Карта ожд (2).jpg"/>
          <p:cNvPicPr>
            <a:picLocks noChangeAspect="1" noChangeArrowheads="1"/>
          </p:cNvPicPr>
          <p:nvPr/>
        </p:nvPicPr>
        <p:blipFill>
          <a:blip r:embed="rId3" cstate="print">
            <a:grayscl/>
            <a:lum bright="35000" contrast="-30000"/>
          </a:blip>
          <a:srcRect/>
          <a:stretch>
            <a:fillRect/>
          </a:stretch>
        </p:blipFill>
        <p:spPr bwMode="auto">
          <a:xfrm>
            <a:off x="467544" y="1203824"/>
            <a:ext cx="8064896" cy="5201509"/>
          </a:xfrm>
          <a:prstGeom prst="rect">
            <a:avLst/>
          </a:prstGeom>
          <a:noFill/>
        </p:spPr>
      </p:pic>
      <p:sp>
        <p:nvSpPr>
          <p:cNvPr id="63490" name="Title 2"/>
          <p:cNvSpPr>
            <a:spLocks/>
          </p:cNvSpPr>
          <p:nvPr/>
        </p:nvSpPr>
        <p:spPr bwMode="auto">
          <a:xfrm>
            <a:off x="0" y="0"/>
            <a:ext cx="9144000" cy="1023939"/>
          </a:xfrm>
          <a:prstGeom prst="rect">
            <a:avLst/>
          </a:prstGeom>
          <a:noFill/>
          <a:ln w="9525">
            <a:noFill/>
            <a:miter lim="800000"/>
            <a:headEnd/>
            <a:tailEnd/>
          </a:ln>
        </p:spPr>
        <p:txBody>
          <a:bodyPr anchor="ctr"/>
          <a:lstStyle/>
          <a:p>
            <a:endParaRPr lang="en-US" altLang="ru-RU" sz="2200" dirty="0" smtClean="0">
              <a:latin typeface="Verdana" pitchFamily="34" charset="0"/>
              <a:cs typeface="Arial" charset="0"/>
            </a:endParaRPr>
          </a:p>
        </p:txBody>
      </p:sp>
      <p:sp>
        <p:nvSpPr>
          <p:cNvPr id="25" name="TextBox 24"/>
          <p:cNvSpPr txBox="1"/>
          <p:nvPr/>
        </p:nvSpPr>
        <p:spPr>
          <a:xfrm>
            <a:off x="0" y="304800"/>
            <a:ext cx="8640960"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О</a:t>
            </a:r>
            <a:r>
              <a:rPr lang="ru-RU" b="1" dirty="0" smtClean="0">
                <a:latin typeface="Times New Roman" pitchFamily="18" charset="0"/>
                <a:ea typeface="Tahoma" pitchFamily="34" charset="0"/>
                <a:cs typeface="Times New Roman" pitchFamily="18" charset="0"/>
              </a:rPr>
              <a:t>граничение пропускной способности станции Бабаево</a:t>
            </a:r>
            <a:endParaRPr lang="ru-RU" b="1" dirty="0">
              <a:latin typeface="Times New Roman" pitchFamily="18" charset="0"/>
              <a:ea typeface="Verdana" pitchFamily="34" charset="0"/>
              <a:cs typeface="Times New Roman" pitchFamily="18" charset="0"/>
            </a:endParaRPr>
          </a:p>
        </p:txBody>
      </p:sp>
      <p:sp>
        <p:nvSpPr>
          <p:cNvPr id="95" name="Прямоугольник с двумя скругленными противолежащими углами 94"/>
          <p:cNvSpPr/>
          <p:nvPr/>
        </p:nvSpPr>
        <p:spPr bwMode="auto">
          <a:xfrm>
            <a:off x="7675962" y="5157192"/>
            <a:ext cx="1080120" cy="278904"/>
          </a:xfrm>
          <a:prstGeom prst="round2Diag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6" name="TextBox 78"/>
          <p:cNvSpPr txBox="1">
            <a:spLocks noChangeArrowheads="1"/>
          </p:cNvSpPr>
          <p:nvPr/>
        </p:nvSpPr>
        <p:spPr bwMode="auto">
          <a:xfrm>
            <a:off x="7956376" y="5111986"/>
            <a:ext cx="877950" cy="246221"/>
          </a:xfrm>
          <a:prstGeom prst="rect">
            <a:avLst/>
          </a:prstGeom>
          <a:noFill/>
          <a:ln w="9525">
            <a:noFill/>
            <a:miter lim="800000"/>
            <a:headEnd/>
            <a:tailEnd/>
          </a:ln>
        </p:spPr>
        <p:txBody>
          <a:bodyPr wrap="square">
            <a:spAutoFit/>
          </a:bodyPr>
          <a:lstStyle/>
          <a:p>
            <a:pPr>
              <a:lnSpc>
                <a:spcPts val="1200"/>
              </a:lnSpc>
            </a:pPr>
            <a:r>
              <a:rPr lang="ru-RU" altLang="ru-RU" sz="800" b="1" dirty="0" smtClean="0">
                <a:solidFill>
                  <a:schemeClr val="bg1"/>
                </a:solidFill>
                <a:latin typeface="Verdana" pitchFamily="34" charset="0"/>
                <a:sym typeface="Verdana" pitchFamily="34" charset="0"/>
              </a:rPr>
              <a:t>Кошта</a:t>
            </a:r>
            <a:endParaRPr lang="ru-RU" altLang="ru-RU" sz="800" b="1" dirty="0">
              <a:solidFill>
                <a:schemeClr val="bg1"/>
              </a:solidFill>
              <a:latin typeface="Verdana" pitchFamily="34" charset="0"/>
              <a:sym typeface="Verdana" pitchFamily="34" charset="0"/>
            </a:endParaRPr>
          </a:p>
        </p:txBody>
      </p:sp>
      <p:sp>
        <p:nvSpPr>
          <p:cNvPr id="101" name="TextBox 78"/>
          <p:cNvSpPr txBox="1">
            <a:spLocks noChangeArrowheads="1"/>
          </p:cNvSpPr>
          <p:nvPr/>
        </p:nvSpPr>
        <p:spPr bwMode="auto">
          <a:xfrm>
            <a:off x="2834149" y="3488071"/>
            <a:ext cx="1233801" cy="246221"/>
          </a:xfrm>
          <a:prstGeom prst="rect">
            <a:avLst/>
          </a:prstGeom>
          <a:noFill/>
          <a:ln w="9525">
            <a:noFill/>
            <a:miter lim="800000"/>
            <a:headEnd/>
            <a:tailEnd/>
          </a:ln>
        </p:spPr>
        <p:txBody>
          <a:bodyPr wrap="square">
            <a:spAutoFit/>
          </a:bodyPr>
          <a:lstStyle/>
          <a:p>
            <a:pPr>
              <a:lnSpc>
                <a:spcPts val="1200"/>
              </a:lnSpc>
            </a:pPr>
            <a:r>
              <a:rPr lang="ru-RU" altLang="ru-RU" sz="800" b="1" dirty="0" smtClean="0">
                <a:solidFill>
                  <a:schemeClr val="bg1"/>
                </a:solidFill>
                <a:latin typeface="Verdana" pitchFamily="34" charset="0"/>
                <a:sym typeface="Verdana" pitchFamily="34" charset="0"/>
              </a:rPr>
              <a:t>Санкт-Петербург</a:t>
            </a:r>
            <a:endParaRPr lang="ru-RU" altLang="ru-RU" sz="800" b="1" dirty="0">
              <a:solidFill>
                <a:schemeClr val="bg1"/>
              </a:solidFill>
              <a:latin typeface="Verdana" pitchFamily="34" charset="0"/>
              <a:sym typeface="Verdana" pitchFamily="34" charset="0"/>
            </a:endParaRPr>
          </a:p>
        </p:txBody>
      </p:sp>
      <p:grpSp>
        <p:nvGrpSpPr>
          <p:cNvPr id="2" name="Группа 60"/>
          <p:cNvGrpSpPr/>
          <p:nvPr/>
        </p:nvGrpSpPr>
        <p:grpSpPr>
          <a:xfrm>
            <a:off x="7740352" y="5157192"/>
            <a:ext cx="216024" cy="288032"/>
            <a:chOff x="7668344" y="4155926"/>
            <a:chExt cx="216024" cy="216024"/>
          </a:xfrm>
        </p:grpSpPr>
        <p:sp>
          <p:nvSpPr>
            <p:cNvPr id="63" name="Овал 62"/>
            <p:cNvSpPr/>
            <p:nvPr/>
          </p:nvSpPr>
          <p:spPr>
            <a:xfrm>
              <a:off x="7668344" y="4155926"/>
              <a:ext cx="216024" cy="216024"/>
            </a:xfrm>
            <a:prstGeom prst="ellipse">
              <a:avLst/>
            </a:prstGeom>
            <a:solidFill>
              <a:schemeClr val="bg1"/>
            </a:solidFill>
            <a:ln w="12700">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15"/>
            <p:cNvGrpSpPr>
              <a:grpSpLocks/>
            </p:cNvGrpSpPr>
            <p:nvPr/>
          </p:nvGrpSpPr>
          <p:grpSpPr bwMode="auto">
            <a:xfrm>
              <a:off x="7684219" y="4227934"/>
              <a:ext cx="172690" cy="76901"/>
              <a:chOff x="5385680" y="6487509"/>
              <a:chExt cx="1039813" cy="461962"/>
            </a:xfrm>
          </p:grpSpPr>
          <p:sp>
            <p:nvSpPr>
              <p:cNvPr id="71" name="Freeform 27"/>
              <p:cNvSpPr>
                <a:spLocks/>
              </p:cNvSpPr>
              <p:nvPr/>
            </p:nvSpPr>
            <p:spPr bwMode="auto">
              <a:xfrm>
                <a:off x="6047750" y="6487509"/>
                <a:ext cx="377743" cy="348498"/>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72" name="Freeform 28"/>
              <p:cNvSpPr>
                <a:spLocks/>
              </p:cNvSpPr>
              <p:nvPr/>
            </p:nvSpPr>
            <p:spPr bwMode="auto">
              <a:xfrm>
                <a:off x="5775610" y="6600973"/>
                <a:ext cx="316818" cy="235033"/>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73" name="Freeform 29"/>
              <p:cNvSpPr>
                <a:spLocks/>
              </p:cNvSpPr>
              <p:nvPr/>
            </p:nvSpPr>
            <p:spPr bwMode="auto">
              <a:xfrm>
                <a:off x="5385680" y="6600973"/>
                <a:ext cx="434611" cy="348498"/>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grpSp>
      <p:sp>
        <p:nvSpPr>
          <p:cNvPr id="87" name="Прямоугольник с двумя скругленными противолежащими углами 86"/>
          <p:cNvSpPr/>
          <p:nvPr/>
        </p:nvSpPr>
        <p:spPr bwMode="auto">
          <a:xfrm>
            <a:off x="764582" y="3570221"/>
            <a:ext cx="1071114" cy="278904"/>
          </a:xfrm>
          <a:prstGeom prst="round2Diag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8" name="TextBox 78"/>
          <p:cNvSpPr txBox="1">
            <a:spLocks noChangeArrowheads="1"/>
          </p:cNvSpPr>
          <p:nvPr/>
        </p:nvSpPr>
        <p:spPr bwMode="auto">
          <a:xfrm>
            <a:off x="764582" y="3525015"/>
            <a:ext cx="877950" cy="246221"/>
          </a:xfrm>
          <a:prstGeom prst="rect">
            <a:avLst/>
          </a:prstGeom>
          <a:noFill/>
          <a:ln w="9525">
            <a:noFill/>
            <a:miter lim="800000"/>
            <a:headEnd/>
            <a:tailEnd/>
          </a:ln>
        </p:spPr>
        <p:txBody>
          <a:bodyPr wrap="square">
            <a:spAutoFit/>
          </a:bodyPr>
          <a:lstStyle/>
          <a:p>
            <a:pPr>
              <a:lnSpc>
                <a:spcPts val="1200"/>
              </a:lnSpc>
            </a:pPr>
            <a:r>
              <a:rPr lang="ru-RU" altLang="ru-RU" sz="800" b="1" dirty="0" err="1" smtClean="0">
                <a:solidFill>
                  <a:schemeClr val="bg1"/>
                </a:solidFill>
                <a:latin typeface="Verdana" pitchFamily="34" charset="0"/>
                <a:sym typeface="Verdana" pitchFamily="34" charset="0"/>
              </a:rPr>
              <a:t>Лужская</a:t>
            </a:r>
            <a:endParaRPr lang="ru-RU" altLang="ru-RU" sz="800" b="1" dirty="0">
              <a:solidFill>
                <a:schemeClr val="bg1"/>
              </a:solidFill>
              <a:latin typeface="Verdana" pitchFamily="34" charset="0"/>
              <a:sym typeface="Verdana" pitchFamily="34" charset="0"/>
            </a:endParaRPr>
          </a:p>
        </p:txBody>
      </p:sp>
      <p:grpSp>
        <p:nvGrpSpPr>
          <p:cNvPr id="4" name="Группа 88"/>
          <p:cNvGrpSpPr/>
          <p:nvPr/>
        </p:nvGrpSpPr>
        <p:grpSpPr>
          <a:xfrm>
            <a:off x="1547664" y="3570221"/>
            <a:ext cx="216024" cy="288032"/>
            <a:chOff x="7668344" y="4155926"/>
            <a:chExt cx="216024" cy="216024"/>
          </a:xfrm>
        </p:grpSpPr>
        <p:sp>
          <p:nvSpPr>
            <p:cNvPr id="90" name="Овал 89"/>
            <p:cNvSpPr/>
            <p:nvPr/>
          </p:nvSpPr>
          <p:spPr>
            <a:xfrm>
              <a:off x="7668344" y="4155926"/>
              <a:ext cx="216024" cy="216024"/>
            </a:xfrm>
            <a:prstGeom prst="ellipse">
              <a:avLst/>
            </a:prstGeom>
            <a:solidFill>
              <a:schemeClr val="bg1"/>
            </a:solidFill>
            <a:ln w="12700">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15"/>
            <p:cNvGrpSpPr>
              <a:grpSpLocks/>
            </p:cNvGrpSpPr>
            <p:nvPr/>
          </p:nvGrpSpPr>
          <p:grpSpPr bwMode="auto">
            <a:xfrm>
              <a:off x="7684219" y="4227934"/>
              <a:ext cx="172690" cy="76901"/>
              <a:chOff x="5385680" y="6487509"/>
              <a:chExt cx="1039813" cy="461962"/>
            </a:xfrm>
          </p:grpSpPr>
          <p:sp>
            <p:nvSpPr>
              <p:cNvPr id="92" name="Freeform 27"/>
              <p:cNvSpPr>
                <a:spLocks/>
              </p:cNvSpPr>
              <p:nvPr/>
            </p:nvSpPr>
            <p:spPr bwMode="auto">
              <a:xfrm>
                <a:off x="6047750" y="6487509"/>
                <a:ext cx="377743" cy="348498"/>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93" name="Freeform 28"/>
              <p:cNvSpPr>
                <a:spLocks/>
              </p:cNvSpPr>
              <p:nvPr/>
            </p:nvSpPr>
            <p:spPr bwMode="auto">
              <a:xfrm>
                <a:off x="5775610" y="6600973"/>
                <a:ext cx="316818" cy="235033"/>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99" name="Freeform 29"/>
              <p:cNvSpPr>
                <a:spLocks/>
              </p:cNvSpPr>
              <p:nvPr/>
            </p:nvSpPr>
            <p:spPr bwMode="auto">
              <a:xfrm>
                <a:off x="5385680" y="6600973"/>
                <a:ext cx="434611" cy="348498"/>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grpSp>
      <p:sp>
        <p:nvSpPr>
          <p:cNvPr id="106" name="Прямоугольник с двумя скругленными противолежащими углами 105"/>
          <p:cNvSpPr/>
          <p:nvPr/>
        </p:nvSpPr>
        <p:spPr bwMode="auto">
          <a:xfrm>
            <a:off x="933998" y="2322083"/>
            <a:ext cx="1287138" cy="278904"/>
          </a:xfrm>
          <a:prstGeom prst="round2Diag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7" name="TextBox 78"/>
          <p:cNvSpPr txBox="1">
            <a:spLocks noChangeArrowheads="1"/>
          </p:cNvSpPr>
          <p:nvPr/>
        </p:nvSpPr>
        <p:spPr bwMode="auto">
          <a:xfrm>
            <a:off x="1006006" y="2276877"/>
            <a:ext cx="877950" cy="246221"/>
          </a:xfrm>
          <a:prstGeom prst="rect">
            <a:avLst/>
          </a:prstGeom>
          <a:noFill/>
          <a:ln w="9525">
            <a:noFill/>
            <a:miter lim="800000"/>
            <a:headEnd/>
            <a:tailEnd/>
          </a:ln>
        </p:spPr>
        <p:txBody>
          <a:bodyPr wrap="square">
            <a:spAutoFit/>
          </a:bodyPr>
          <a:lstStyle/>
          <a:p>
            <a:pPr>
              <a:lnSpc>
                <a:spcPts val="1200"/>
              </a:lnSpc>
            </a:pPr>
            <a:r>
              <a:rPr lang="ru-RU" altLang="ru-RU" sz="800" b="1" dirty="0" smtClean="0">
                <a:solidFill>
                  <a:schemeClr val="bg1"/>
                </a:solidFill>
                <a:latin typeface="Verdana" pitchFamily="34" charset="0"/>
                <a:sym typeface="Verdana" pitchFamily="34" charset="0"/>
              </a:rPr>
              <a:t>Высоцк</a:t>
            </a:r>
            <a:endParaRPr lang="ru-RU" altLang="ru-RU" sz="800" b="1" dirty="0">
              <a:solidFill>
                <a:schemeClr val="bg1"/>
              </a:solidFill>
              <a:latin typeface="Verdana" pitchFamily="34" charset="0"/>
              <a:sym typeface="Verdana" pitchFamily="34" charset="0"/>
            </a:endParaRPr>
          </a:p>
        </p:txBody>
      </p:sp>
      <p:sp>
        <p:nvSpPr>
          <p:cNvPr id="114" name="Прямоугольник с двумя скругленными противолежащими углами 113"/>
          <p:cNvSpPr/>
          <p:nvPr/>
        </p:nvSpPr>
        <p:spPr bwMode="auto">
          <a:xfrm>
            <a:off x="933998" y="1938040"/>
            <a:ext cx="1287138" cy="278904"/>
          </a:xfrm>
          <a:prstGeom prst="round2Diag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5" name="TextBox 78"/>
          <p:cNvSpPr txBox="1">
            <a:spLocks noChangeArrowheads="1"/>
          </p:cNvSpPr>
          <p:nvPr/>
        </p:nvSpPr>
        <p:spPr bwMode="auto">
          <a:xfrm>
            <a:off x="992152" y="1892834"/>
            <a:ext cx="877950" cy="246221"/>
          </a:xfrm>
          <a:prstGeom prst="rect">
            <a:avLst/>
          </a:prstGeom>
          <a:noFill/>
          <a:ln w="9525">
            <a:noFill/>
            <a:miter lim="800000"/>
            <a:headEnd/>
            <a:tailEnd/>
          </a:ln>
        </p:spPr>
        <p:txBody>
          <a:bodyPr wrap="square">
            <a:spAutoFit/>
          </a:bodyPr>
          <a:lstStyle/>
          <a:p>
            <a:pPr>
              <a:lnSpc>
                <a:spcPts val="1200"/>
              </a:lnSpc>
            </a:pPr>
            <a:r>
              <a:rPr lang="ru-RU" altLang="ru-RU" sz="800" b="1" dirty="0" err="1" smtClean="0">
                <a:solidFill>
                  <a:schemeClr val="bg1"/>
                </a:solidFill>
                <a:latin typeface="Verdana" pitchFamily="34" charset="0"/>
                <a:sym typeface="Verdana" pitchFamily="34" charset="0"/>
              </a:rPr>
              <a:t>Бусловская</a:t>
            </a:r>
            <a:endParaRPr lang="ru-RU" altLang="ru-RU" sz="800" b="1" dirty="0">
              <a:solidFill>
                <a:schemeClr val="bg1"/>
              </a:solidFill>
              <a:latin typeface="Verdana" pitchFamily="34" charset="0"/>
              <a:sym typeface="Verdana" pitchFamily="34" charset="0"/>
            </a:endParaRPr>
          </a:p>
        </p:txBody>
      </p:sp>
      <p:sp>
        <p:nvSpPr>
          <p:cNvPr id="151" name="Прямоугольник с двумя скругленными противолежащими углами 150"/>
          <p:cNvSpPr/>
          <p:nvPr/>
        </p:nvSpPr>
        <p:spPr bwMode="auto">
          <a:xfrm>
            <a:off x="2843808" y="3762243"/>
            <a:ext cx="1287138" cy="278904"/>
          </a:xfrm>
          <a:prstGeom prst="round2Diag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2" name="TextBox 78"/>
          <p:cNvSpPr txBox="1">
            <a:spLocks noChangeArrowheads="1"/>
          </p:cNvSpPr>
          <p:nvPr/>
        </p:nvSpPr>
        <p:spPr bwMode="auto">
          <a:xfrm>
            <a:off x="3218044" y="3750816"/>
            <a:ext cx="877950" cy="246221"/>
          </a:xfrm>
          <a:prstGeom prst="rect">
            <a:avLst/>
          </a:prstGeom>
          <a:noFill/>
          <a:ln w="9525">
            <a:noFill/>
            <a:miter lim="800000"/>
            <a:headEnd/>
            <a:tailEnd/>
          </a:ln>
        </p:spPr>
        <p:txBody>
          <a:bodyPr wrap="square">
            <a:spAutoFit/>
          </a:bodyPr>
          <a:lstStyle/>
          <a:p>
            <a:pPr>
              <a:lnSpc>
                <a:spcPts val="1200"/>
              </a:lnSpc>
            </a:pPr>
            <a:r>
              <a:rPr lang="ru-RU" altLang="ru-RU" sz="800" b="1" dirty="0" err="1" smtClean="0">
                <a:solidFill>
                  <a:schemeClr val="bg1"/>
                </a:solidFill>
                <a:latin typeface="Verdana" pitchFamily="34" charset="0"/>
                <a:sym typeface="Verdana" pitchFamily="34" charset="0"/>
              </a:rPr>
              <a:t>Автово</a:t>
            </a:r>
            <a:endParaRPr lang="ru-RU" altLang="ru-RU" sz="800" b="1" dirty="0">
              <a:solidFill>
                <a:schemeClr val="bg1"/>
              </a:solidFill>
              <a:latin typeface="Verdana" pitchFamily="34" charset="0"/>
              <a:sym typeface="Verdana" pitchFamily="34" charset="0"/>
            </a:endParaRPr>
          </a:p>
        </p:txBody>
      </p:sp>
      <p:grpSp>
        <p:nvGrpSpPr>
          <p:cNvPr id="6" name="Группа 152"/>
          <p:cNvGrpSpPr/>
          <p:nvPr/>
        </p:nvGrpSpPr>
        <p:grpSpPr>
          <a:xfrm>
            <a:off x="2915816" y="3762243"/>
            <a:ext cx="216024" cy="288032"/>
            <a:chOff x="7668344" y="4155926"/>
            <a:chExt cx="216024" cy="216024"/>
          </a:xfrm>
        </p:grpSpPr>
        <p:sp>
          <p:nvSpPr>
            <p:cNvPr id="154" name="Овал 153"/>
            <p:cNvSpPr/>
            <p:nvPr/>
          </p:nvSpPr>
          <p:spPr>
            <a:xfrm>
              <a:off x="7668344" y="4155926"/>
              <a:ext cx="216024" cy="216024"/>
            </a:xfrm>
            <a:prstGeom prst="ellipse">
              <a:avLst/>
            </a:prstGeom>
            <a:solidFill>
              <a:schemeClr val="bg1"/>
            </a:solidFill>
            <a:ln w="12700">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15"/>
            <p:cNvGrpSpPr>
              <a:grpSpLocks/>
            </p:cNvGrpSpPr>
            <p:nvPr/>
          </p:nvGrpSpPr>
          <p:grpSpPr bwMode="auto">
            <a:xfrm>
              <a:off x="7684219" y="4227934"/>
              <a:ext cx="172690" cy="76901"/>
              <a:chOff x="5385680" y="6487509"/>
              <a:chExt cx="1039813" cy="461962"/>
            </a:xfrm>
          </p:grpSpPr>
          <p:sp>
            <p:nvSpPr>
              <p:cNvPr id="156" name="Freeform 27"/>
              <p:cNvSpPr>
                <a:spLocks/>
              </p:cNvSpPr>
              <p:nvPr/>
            </p:nvSpPr>
            <p:spPr bwMode="auto">
              <a:xfrm>
                <a:off x="6047750" y="6487509"/>
                <a:ext cx="377743" cy="348498"/>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157" name="Freeform 28"/>
              <p:cNvSpPr>
                <a:spLocks/>
              </p:cNvSpPr>
              <p:nvPr/>
            </p:nvSpPr>
            <p:spPr bwMode="auto">
              <a:xfrm>
                <a:off x="5775610" y="6600973"/>
                <a:ext cx="316818" cy="235033"/>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158" name="Freeform 29"/>
              <p:cNvSpPr>
                <a:spLocks/>
              </p:cNvSpPr>
              <p:nvPr/>
            </p:nvSpPr>
            <p:spPr bwMode="auto">
              <a:xfrm>
                <a:off x="5385680" y="6600973"/>
                <a:ext cx="434611" cy="348498"/>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grpSp>
      <p:sp>
        <p:nvSpPr>
          <p:cNvPr id="159" name="Прямоугольник с двумя скругленными противолежащими углами 158"/>
          <p:cNvSpPr/>
          <p:nvPr/>
        </p:nvSpPr>
        <p:spPr bwMode="auto">
          <a:xfrm>
            <a:off x="2843808" y="3378200"/>
            <a:ext cx="1287138" cy="278904"/>
          </a:xfrm>
          <a:prstGeom prst="round2Diag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1" name="Полилиния 170"/>
          <p:cNvSpPr/>
          <p:nvPr/>
        </p:nvSpPr>
        <p:spPr>
          <a:xfrm>
            <a:off x="2051720" y="2485832"/>
            <a:ext cx="576064" cy="560057"/>
          </a:xfrm>
          <a:custGeom>
            <a:avLst/>
            <a:gdLst>
              <a:gd name="connsiteX0" fmla="*/ 510381 w 510381"/>
              <a:gd name="connsiteY0" fmla="*/ 414338 h 414338"/>
              <a:gd name="connsiteX1" fmla="*/ 353218 w 510381"/>
              <a:gd name="connsiteY1" fmla="*/ 400050 h 414338"/>
              <a:gd name="connsiteX2" fmla="*/ 262731 w 510381"/>
              <a:gd name="connsiteY2" fmla="*/ 366713 h 414338"/>
              <a:gd name="connsiteX3" fmla="*/ 257968 w 510381"/>
              <a:gd name="connsiteY3" fmla="*/ 323850 h 414338"/>
              <a:gd name="connsiteX4" fmla="*/ 224631 w 510381"/>
              <a:gd name="connsiteY4" fmla="*/ 271463 h 414338"/>
              <a:gd name="connsiteX5" fmla="*/ 134143 w 510381"/>
              <a:gd name="connsiteY5" fmla="*/ 219075 h 414338"/>
              <a:gd name="connsiteX6" fmla="*/ 57943 w 510381"/>
              <a:gd name="connsiteY6" fmla="*/ 200025 h 414338"/>
              <a:gd name="connsiteX7" fmla="*/ 5556 w 510381"/>
              <a:gd name="connsiteY7" fmla="*/ 180975 h 414338"/>
              <a:gd name="connsiteX8" fmla="*/ 24606 w 510381"/>
              <a:gd name="connsiteY8" fmla="*/ 142875 h 414338"/>
              <a:gd name="connsiteX9" fmla="*/ 53181 w 510381"/>
              <a:gd name="connsiteY9" fmla="*/ 142875 h 414338"/>
              <a:gd name="connsiteX10" fmla="*/ 86518 w 510381"/>
              <a:gd name="connsiteY10" fmla="*/ 95250 h 414338"/>
              <a:gd name="connsiteX11" fmla="*/ 86518 w 510381"/>
              <a:gd name="connsiteY11" fmla="*/ 0 h 41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381" h="414338">
                <a:moveTo>
                  <a:pt x="510381" y="414338"/>
                </a:moveTo>
                <a:cubicBezTo>
                  <a:pt x="452437" y="411162"/>
                  <a:pt x="394493" y="407987"/>
                  <a:pt x="353218" y="400050"/>
                </a:cubicBezTo>
                <a:cubicBezTo>
                  <a:pt x="311943" y="392113"/>
                  <a:pt x="278606" y="379413"/>
                  <a:pt x="262731" y="366713"/>
                </a:cubicBezTo>
                <a:cubicBezTo>
                  <a:pt x="246856" y="354013"/>
                  <a:pt x="264318" y="339725"/>
                  <a:pt x="257968" y="323850"/>
                </a:cubicBezTo>
                <a:cubicBezTo>
                  <a:pt x="251618" y="307975"/>
                  <a:pt x="245268" y="288925"/>
                  <a:pt x="224631" y="271463"/>
                </a:cubicBezTo>
                <a:cubicBezTo>
                  <a:pt x="203994" y="254001"/>
                  <a:pt x="161924" y="230981"/>
                  <a:pt x="134143" y="219075"/>
                </a:cubicBezTo>
                <a:cubicBezTo>
                  <a:pt x="106362" y="207169"/>
                  <a:pt x="79374" y="206375"/>
                  <a:pt x="57943" y="200025"/>
                </a:cubicBezTo>
                <a:cubicBezTo>
                  <a:pt x="36512" y="193675"/>
                  <a:pt x="11112" y="190500"/>
                  <a:pt x="5556" y="180975"/>
                </a:cubicBezTo>
                <a:cubicBezTo>
                  <a:pt x="0" y="171450"/>
                  <a:pt x="16669" y="149225"/>
                  <a:pt x="24606" y="142875"/>
                </a:cubicBezTo>
                <a:cubicBezTo>
                  <a:pt x="32543" y="136525"/>
                  <a:pt x="42862" y="150812"/>
                  <a:pt x="53181" y="142875"/>
                </a:cubicBezTo>
                <a:cubicBezTo>
                  <a:pt x="63500" y="134938"/>
                  <a:pt x="80962" y="119062"/>
                  <a:pt x="86518" y="95250"/>
                </a:cubicBezTo>
                <a:cubicBezTo>
                  <a:pt x="92074" y="71438"/>
                  <a:pt x="89296" y="35719"/>
                  <a:pt x="86518" y="0"/>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2" name="Полилиния 171"/>
          <p:cNvSpPr/>
          <p:nvPr/>
        </p:nvSpPr>
        <p:spPr>
          <a:xfrm>
            <a:off x="2058639" y="2480237"/>
            <a:ext cx="576064" cy="576064"/>
          </a:xfrm>
          <a:custGeom>
            <a:avLst/>
            <a:gdLst>
              <a:gd name="connsiteX0" fmla="*/ 510381 w 510381"/>
              <a:gd name="connsiteY0" fmla="*/ 414338 h 414338"/>
              <a:gd name="connsiteX1" fmla="*/ 353218 w 510381"/>
              <a:gd name="connsiteY1" fmla="*/ 400050 h 414338"/>
              <a:gd name="connsiteX2" fmla="*/ 262731 w 510381"/>
              <a:gd name="connsiteY2" fmla="*/ 366713 h 414338"/>
              <a:gd name="connsiteX3" fmla="*/ 257968 w 510381"/>
              <a:gd name="connsiteY3" fmla="*/ 323850 h 414338"/>
              <a:gd name="connsiteX4" fmla="*/ 224631 w 510381"/>
              <a:gd name="connsiteY4" fmla="*/ 271463 h 414338"/>
              <a:gd name="connsiteX5" fmla="*/ 134143 w 510381"/>
              <a:gd name="connsiteY5" fmla="*/ 219075 h 414338"/>
              <a:gd name="connsiteX6" fmla="*/ 57943 w 510381"/>
              <a:gd name="connsiteY6" fmla="*/ 200025 h 414338"/>
              <a:gd name="connsiteX7" fmla="*/ 5556 w 510381"/>
              <a:gd name="connsiteY7" fmla="*/ 180975 h 414338"/>
              <a:gd name="connsiteX8" fmla="*/ 24606 w 510381"/>
              <a:gd name="connsiteY8" fmla="*/ 142875 h 414338"/>
              <a:gd name="connsiteX9" fmla="*/ 53181 w 510381"/>
              <a:gd name="connsiteY9" fmla="*/ 142875 h 414338"/>
              <a:gd name="connsiteX10" fmla="*/ 86518 w 510381"/>
              <a:gd name="connsiteY10" fmla="*/ 95250 h 414338"/>
              <a:gd name="connsiteX11" fmla="*/ 86518 w 510381"/>
              <a:gd name="connsiteY11" fmla="*/ 0 h 41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0381" h="414338">
                <a:moveTo>
                  <a:pt x="510381" y="414338"/>
                </a:moveTo>
                <a:cubicBezTo>
                  <a:pt x="452437" y="411162"/>
                  <a:pt x="394493" y="407987"/>
                  <a:pt x="353218" y="400050"/>
                </a:cubicBezTo>
                <a:cubicBezTo>
                  <a:pt x="311943" y="392113"/>
                  <a:pt x="278606" y="379413"/>
                  <a:pt x="262731" y="366713"/>
                </a:cubicBezTo>
                <a:cubicBezTo>
                  <a:pt x="246856" y="354013"/>
                  <a:pt x="264318" y="339725"/>
                  <a:pt x="257968" y="323850"/>
                </a:cubicBezTo>
                <a:cubicBezTo>
                  <a:pt x="251618" y="307975"/>
                  <a:pt x="245268" y="288925"/>
                  <a:pt x="224631" y="271463"/>
                </a:cubicBezTo>
                <a:cubicBezTo>
                  <a:pt x="203994" y="254001"/>
                  <a:pt x="161924" y="230981"/>
                  <a:pt x="134143" y="219075"/>
                </a:cubicBezTo>
                <a:cubicBezTo>
                  <a:pt x="106362" y="207169"/>
                  <a:pt x="79374" y="206375"/>
                  <a:pt x="57943" y="200025"/>
                </a:cubicBezTo>
                <a:cubicBezTo>
                  <a:pt x="36512" y="193675"/>
                  <a:pt x="11112" y="190500"/>
                  <a:pt x="5556" y="180975"/>
                </a:cubicBezTo>
                <a:cubicBezTo>
                  <a:pt x="0" y="171450"/>
                  <a:pt x="16669" y="149225"/>
                  <a:pt x="24606" y="142875"/>
                </a:cubicBezTo>
                <a:cubicBezTo>
                  <a:pt x="32543" y="136525"/>
                  <a:pt x="42862" y="150812"/>
                  <a:pt x="53181" y="142875"/>
                </a:cubicBezTo>
                <a:cubicBezTo>
                  <a:pt x="63500" y="134938"/>
                  <a:pt x="80962" y="119062"/>
                  <a:pt x="86518" y="95250"/>
                </a:cubicBezTo>
                <a:cubicBezTo>
                  <a:pt x="92074" y="71438"/>
                  <a:pt x="89296" y="35719"/>
                  <a:pt x="86518" y="0"/>
                </a:cubicBezTo>
              </a:path>
            </a:pathLst>
          </a:cu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9" name="Группа 107"/>
          <p:cNvGrpSpPr/>
          <p:nvPr/>
        </p:nvGrpSpPr>
        <p:grpSpPr>
          <a:xfrm>
            <a:off x="1933104" y="2322083"/>
            <a:ext cx="216024" cy="288032"/>
            <a:chOff x="7668344" y="4155926"/>
            <a:chExt cx="216024" cy="216024"/>
          </a:xfrm>
        </p:grpSpPr>
        <p:sp>
          <p:nvSpPr>
            <p:cNvPr id="109" name="Овал 108"/>
            <p:cNvSpPr/>
            <p:nvPr/>
          </p:nvSpPr>
          <p:spPr>
            <a:xfrm>
              <a:off x="7668344" y="4155926"/>
              <a:ext cx="216024" cy="216024"/>
            </a:xfrm>
            <a:prstGeom prst="ellipse">
              <a:avLst/>
            </a:prstGeom>
            <a:solidFill>
              <a:schemeClr val="bg1"/>
            </a:solidFill>
            <a:ln w="12700">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15"/>
            <p:cNvGrpSpPr>
              <a:grpSpLocks/>
            </p:cNvGrpSpPr>
            <p:nvPr/>
          </p:nvGrpSpPr>
          <p:grpSpPr bwMode="auto">
            <a:xfrm>
              <a:off x="7684219" y="4227934"/>
              <a:ext cx="172690" cy="76901"/>
              <a:chOff x="5385680" y="6487509"/>
              <a:chExt cx="1039813" cy="461962"/>
            </a:xfrm>
          </p:grpSpPr>
          <p:sp>
            <p:nvSpPr>
              <p:cNvPr id="111" name="Freeform 27"/>
              <p:cNvSpPr>
                <a:spLocks/>
              </p:cNvSpPr>
              <p:nvPr/>
            </p:nvSpPr>
            <p:spPr bwMode="auto">
              <a:xfrm>
                <a:off x="6047750" y="6487509"/>
                <a:ext cx="377743" cy="348498"/>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112" name="Freeform 28"/>
              <p:cNvSpPr>
                <a:spLocks/>
              </p:cNvSpPr>
              <p:nvPr/>
            </p:nvSpPr>
            <p:spPr bwMode="auto">
              <a:xfrm>
                <a:off x="5775610" y="6600973"/>
                <a:ext cx="316818" cy="235033"/>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113" name="Freeform 29"/>
              <p:cNvSpPr>
                <a:spLocks/>
              </p:cNvSpPr>
              <p:nvPr/>
            </p:nvSpPr>
            <p:spPr bwMode="auto">
              <a:xfrm>
                <a:off x="5385680" y="6600973"/>
                <a:ext cx="434611" cy="348498"/>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grpSp>
      <p:sp>
        <p:nvSpPr>
          <p:cNvPr id="169" name="Полилиния 168"/>
          <p:cNvSpPr/>
          <p:nvPr/>
        </p:nvSpPr>
        <p:spPr>
          <a:xfrm>
            <a:off x="2123728" y="2199909"/>
            <a:ext cx="1512168" cy="1536171"/>
          </a:xfrm>
          <a:custGeom>
            <a:avLst/>
            <a:gdLst>
              <a:gd name="connsiteX0" fmla="*/ 1371600 w 1371600"/>
              <a:gd name="connsiteY0" fmla="*/ 1147762 h 1147762"/>
              <a:gd name="connsiteX1" fmla="*/ 1143000 w 1371600"/>
              <a:gd name="connsiteY1" fmla="*/ 1038225 h 1147762"/>
              <a:gd name="connsiteX2" fmla="*/ 890587 w 1371600"/>
              <a:gd name="connsiteY2" fmla="*/ 852487 h 1147762"/>
              <a:gd name="connsiteX3" fmla="*/ 614362 w 1371600"/>
              <a:gd name="connsiteY3" fmla="*/ 714375 h 1147762"/>
              <a:gd name="connsiteX4" fmla="*/ 428625 w 1371600"/>
              <a:gd name="connsiteY4" fmla="*/ 604837 h 1147762"/>
              <a:gd name="connsiteX5" fmla="*/ 381000 w 1371600"/>
              <a:gd name="connsiteY5" fmla="*/ 457200 h 1147762"/>
              <a:gd name="connsiteX6" fmla="*/ 333375 w 1371600"/>
              <a:gd name="connsiteY6" fmla="*/ 323850 h 1147762"/>
              <a:gd name="connsiteX7" fmla="*/ 204787 w 1371600"/>
              <a:gd name="connsiteY7" fmla="*/ 171450 h 1147762"/>
              <a:gd name="connsiteX8" fmla="*/ 114300 w 1371600"/>
              <a:gd name="connsiteY8" fmla="*/ 104775 h 1147762"/>
              <a:gd name="connsiteX9" fmla="*/ 0 w 1371600"/>
              <a:gd name="connsiteY9" fmla="*/ 0 h 1147762"/>
              <a:gd name="connsiteX0" fmla="*/ 1371600 w 1371600"/>
              <a:gd name="connsiteY0" fmla="*/ 1147762 h 1147762"/>
              <a:gd name="connsiteX1" fmla="*/ 1143000 w 1371600"/>
              <a:gd name="connsiteY1" fmla="*/ 1038225 h 1147762"/>
              <a:gd name="connsiteX2" fmla="*/ 890587 w 1371600"/>
              <a:gd name="connsiteY2" fmla="*/ 852487 h 1147762"/>
              <a:gd name="connsiteX3" fmla="*/ 614362 w 1371600"/>
              <a:gd name="connsiteY3" fmla="*/ 714375 h 1147762"/>
              <a:gd name="connsiteX4" fmla="*/ 428625 w 1371600"/>
              <a:gd name="connsiteY4" fmla="*/ 604837 h 1147762"/>
              <a:gd name="connsiteX5" fmla="*/ 381000 w 1371600"/>
              <a:gd name="connsiteY5" fmla="*/ 457200 h 1147762"/>
              <a:gd name="connsiteX6" fmla="*/ 333375 w 1371600"/>
              <a:gd name="connsiteY6" fmla="*/ 323850 h 1147762"/>
              <a:gd name="connsiteX7" fmla="*/ 204787 w 1371600"/>
              <a:gd name="connsiteY7" fmla="*/ 171450 h 1147762"/>
              <a:gd name="connsiteX8" fmla="*/ 114300 w 1371600"/>
              <a:gd name="connsiteY8" fmla="*/ 104775 h 1147762"/>
              <a:gd name="connsiteX9" fmla="*/ 0 w 1371600"/>
              <a:gd name="connsiteY9" fmla="*/ 0 h 114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147762">
                <a:moveTo>
                  <a:pt x="1371600" y="1147762"/>
                </a:moveTo>
                <a:cubicBezTo>
                  <a:pt x="1297384" y="1117599"/>
                  <a:pt x="1223169" y="1087437"/>
                  <a:pt x="1143000" y="1038225"/>
                </a:cubicBezTo>
                <a:cubicBezTo>
                  <a:pt x="1062831" y="989013"/>
                  <a:pt x="978693" y="906462"/>
                  <a:pt x="890587" y="852487"/>
                </a:cubicBezTo>
                <a:cubicBezTo>
                  <a:pt x="802481" y="798512"/>
                  <a:pt x="691356" y="755650"/>
                  <a:pt x="614362" y="714375"/>
                </a:cubicBezTo>
                <a:cubicBezTo>
                  <a:pt x="537368" y="673100"/>
                  <a:pt x="467518" y="647699"/>
                  <a:pt x="428625" y="604837"/>
                </a:cubicBezTo>
                <a:cubicBezTo>
                  <a:pt x="389732" y="561975"/>
                  <a:pt x="396875" y="504031"/>
                  <a:pt x="381000" y="457200"/>
                </a:cubicBezTo>
                <a:cubicBezTo>
                  <a:pt x="365125" y="410369"/>
                  <a:pt x="362744" y="371475"/>
                  <a:pt x="333375" y="323850"/>
                </a:cubicBezTo>
                <a:cubicBezTo>
                  <a:pt x="304006" y="276225"/>
                  <a:pt x="241299" y="207962"/>
                  <a:pt x="204787" y="171450"/>
                </a:cubicBezTo>
                <a:cubicBezTo>
                  <a:pt x="168275" y="134938"/>
                  <a:pt x="148431" y="133350"/>
                  <a:pt x="114300" y="104775"/>
                </a:cubicBezTo>
                <a:cubicBezTo>
                  <a:pt x="80169" y="76200"/>
                  <a:pt x="40084" y="38100"/>
                  <a:pt x="0" y="0"/>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0" name="Полилиния 169"/>
          <p:cNvSpPr/>
          <p:nvPr/>
        </p:nvSpPr>
        <p:spPr>
          <a:xfrm>
            <a:off x="2123733" y="2193561"/>
            <a:ext cx="1512169" cy="1536171"/>
          </a:xfrm>
          <a:custGeom>
            <a:avLst/>
            <a:gdLst>
              <a:gd name="connsiteX0" fmla="*/ 1371600 w 1371600"/>
              <a:gd name="connsiteY0" fmla="*/ 1147762 h 1147762"/>
              <a:gd name="connsiteX1" fmla="*/ 1143000 w 1371600"/>
              <a:gd name="connsiteY1" fmla="*/ 1038225 h 1147762"/>
              <a:gd name="connsiteX2" fmla="*/ 890587 w 1371600"/>
              <a:gd name="connsiteY2" fmla="*/ 852487 h 1147762"/>
              <a:gd name="connsiteX3" fmla="*/ 614362 w 1371600"/>
              <a:gd name="connsiteY3" fmla="*/ 714375 h 1147762"/>
              <a:gd name="connsiteX4" fmla="*/ 428625 w 1371600"/>
              <a:gd name="connsiteY4" fmla="*/ 604837 h 1147762"/>
              <a:gd name="connsiteX5" fmla="*/ 381000 w 1371600"/>
              <a:gd name="connsiteY5" fmla="*/ 457200 h 1147762"/>
              <a:gd name="connsiteX6" fmla="*/ 333375 w 1371600"/>
              <a:gd name="connsiteY6" fmla="*/ 323850 h 1147762"/>
              <a:gd name="connsiteX7" fmla="*/ 204787 w 1371600"/>
              <a:gd name="connsiteY7" fmla="*/ 171450 h 1147762"/>
              <a:gd name="connsiteX8" fmla="*/ 114300 w 1371600"/>
              <a:gd name="connsiteY8" fmla="*/ 104775 h 1147762"/>
              <a:gd name="connsiteX9" fmla="*/ 0 w 1371600"/>
              <a:gd name="connsiteY9" fmla="*/ 0 h 114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147762">
                <a:moveTo>
                  <a:pt x="1371600" y="1147762"/>
                </a:moveTo>
                <a:cubicBezTo>
                  <a:pt x="1297384" y="1117599"/>
                  <a:pt x="1223169" y="1087437"/>
                  <a:pt x="1143000" y="1038225"/>
                </a:cubicBezTo>
                <a:cubicBezTo>
                  <a:pt x="1062831" y="989013"/>
                  <a:pt x="978693" y="906462"/>
                  <a:pt x="890587" y="852487"/>
                </a:cubicBezTo>
                <a:cubicBezTo>
                  <a:pt x="802481" y="798512"/>
                  <a:pt x="691356" y="755650"/>
                  <a:pt x="614362" y="714375"/>
                </a:cubicBezTo>
                <a:cubicBezTo>
                  <a:pt x="537368" y="673100"/>
                  <a:pt x="467518" y="647699"/>
                  <a:pt x="428625" y="604837"/>
                </a:cubicBezTo>
                <a:cubicBezTo>
                  <a:pt x="389732" y="561975"/>
                  <a:pt x="396875" y="504031"/>
                  <a:pt x="381000" y="457200"/>
                </a:cubicBezTo>
                <a:cubicBezTo>
                  <a:pt x="365125" y="410369"/>
                  <a:pt x="362744" y="371475"/>
                  <a:pt x="333375" y="323850"/>
                </a:cubicBezTo>
                <a:cubicBezTo>
                  <a:pt x="304006" y="276225"/>
                  <a:pt x="241299" y="207962"/>
                  <a:pt x="204787" y="171450"/>
                </a:cubicBezTo>
                <a:cubicBezTo>
                  <a:pt x="168275" y="134938"/>
                  <a:pt x="148431" y="133350"/>
                  <a:pt x="114300" y="104775"/>
                </a:cubicBezTo>
                <a:cubicBezTo>
                  <a:pt x="80169" y="76200"/>
                  <a:pt x="40084" y="38100"/>
                  <a:pt x="0" y="0"/>
                </a:cubicBezTo>
              </a:path>
            </a:pathLst>
          </a:cu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11" name="Группа 160"/>
          <p:cNvGrpSpPr/>
          <p:nvPr/>
        </p:nvGrpSpPr>
        <p:grpSpPr>
          <a:xfrm>
            <a:off x="2915816" y="3378200"/>
            <a:ext cx="216024" cy="288032"/>
            <a:chOff x="7668344" y="4155926"/>
            <a:chExt cx="216024" cy="216024"/>
          </a:xfrm>
        </p:grpSpPr>
        <p:sp>
          <p:nvSpPr>
            <p:cNvPr id="162" name="Овал 161"/>
            <p:cNvSpPr/>
            <p:nvPr/>
          </p:nvSpPr>
          <p:spPr>
            <a:xfrm>
              <a:off x="7668344" y="4155926"/>
              <a:ext cx="216024" cy="216024"/>
            </a:xfrm>
            <a:prstGeom prst="ellipse">
              <a:avLst/>
            </a:prstGeom>
            <a:solidFill>
              <a:schemeClr val="bg1"/>
            </a:solidFill>
            <a:ln w="12700">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5"/>
            <p:cNvGrpSpPr>
              <a:grpSpLocks/>
            </p:cNvGrpSpPr>
            <p:nvPr/>
          </p:nvGrpSpPr>
          <p:grpSpPr bwMode="auto">
            <a:xfrm>
              <a:off x="7684219" y="4227934"/>
              <a:ext cx="172690" cy="76901"/>
              <a:chOff x="5385680" y="6487509"/>
              <a:chExt cx="1039813" cy="461962"/>
            </a:xfrm>
          </p:grpSpPr>
          <p:sp>
            <p:nvSpPr>
              <p:cNvPr id="164" name="Freeform 27"/>
              <p:cNvSpPr>
                <a:spLocks/>
              </p:cNvSpPr>
              <p:nvPr/>
            </p:nvSpPr>
            <p:spPr bwMode="auto">
              <a:xfrm>
                <a:off x="6047750" y="6487509"/>
                <a:ext cx="377743" cy="348498"/>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165" name="Freeform 28"/>
              <p:cNvSpPr>
                <a:spLocks/>
              </p:cNvSpPr>
              <p:nvPr/>
            </p:nvSpPr>
            <p:spPr bwMode="auto">
              <a:xfrm>
                <a:off x="5775610" y="6600973"/>
                <a:ext cx="316818" cy="235033"/>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166" name="Freeform 29"/>
              <p:cNvSpPr>
                <a:spLocks/>
              </p:cNvSpPr>
              <p:nvPr/>
            </p:nvSpPr>
            <p:spPr bwMode="auto">
              <a:xfrm>
                <a:off x="5385680" y="6600973"/>
                <a:ext cx="434611" cy="348498"/>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grpSp>
      <p:sp>
        <p:nvSpPr>
          <p:cNvPr id="173" name="Полилиния 172"/>
          <p:cNvSpPr/>
          <p:nvPr/>
        </p:nvSpPr>
        <p:spPr>
          <a:xfrm>
            <a:off x="1763690" y="3429003"/>
            <a:ext cx="1800199" cy="369772"/>
          </a:xfrm>
          <a:custGeom>
            <a:avLst/>
            <a:gdLst>
              <a:gd name="connsiteX0" fmla="*/ 1719263 w 1719263"/>
              <a:gd name="connsiteY0" fmla="*/ 256381 h 256381"/>
              <a:gd name="connsiteX1" fmla="*/ 1200150 w 1719263"/>
              <a:gd name="connsiteY1" fmla="*/ 199231 h 256381"/>
              <a:gd name="connsiteX2" fmla="*/ 1038225 w 1719263"/>
              <a:gd name="connsiteY2" fmla="*/ 180181 h 256381"/>
              <a:gd name="connsiteX3" fmla="*/ 962025 w 1719263"/>
              <a:gd name="connsiteY3" fmla="*/ 170656 h 256381"/>
              <a:gd name="connsiteX4" fmla="*/ 752475 w 1719263"/>
              <a:gd name="connsiteY4" fmla="*/ 65881 h 256381"/>
              <a:gd name="connsiteX5" fmla="*/ 604838 w 1719263"/>
              <a:gd name="connsiteY5" fmla="*/ 8731 h 256381"/>
              <a:gd name="connsiteX6" fmla="*/ 538163 w 1719263"/>
              <a:gd name="connsiteY6" fmla="*/ 13493 h 256381"/>
              <a:gd name="connsiteX7" fmla="*/ 447675 w 1719263"/>
              <a:gd name="connsiteY7" fmla="*/ 23018 h 256381"/>
              <a:gd name="connsiteX8" fmla="*/ 390525 w 1719263"/>
              <a:gd name="connsiteY8" fmla="*/ 46831 h 256381"/>
              <a:gd name="connsiteX9" fmla="*/ 338138 w 1719263"/>
              <a:gd name="connsiteY9" fmla="*/ 99218 h 256381"/>
              <a:gd name="connsiteX10" fmla="*/ 300038 w 1719263"/>
              <a:gd name="connsiteY10" fmla="*/ 103981 h 256381"/>
              <a:gd name="connsiteX11" fmla="*/ 252413 w 1719263"/>
              <a:gd name="connsiteY11" fmla="*/ 132556 h 256381"/>
              <a:gd name="connsiteX12" fmla="*/ 228600 w 1719263"/>
              <a:gd name="connsiteY12" fmla="*/ 199231 h 256381"/>
              <a:gd name="connsiteX13" fmla="*/ 214313 w 1719263"/>
              <a:gd name="connsiteY13" fmla="*/ 242093 h 256381"/>
              <a:gd name="connsiteX14" fmla="*/ 100013 w 1719263"/>
              <a:gd name="connsiteY14" fmla="*/ 227806 h 256381"/>
              <a:gd name="connsiteX15" fmla="*/ 52388 w 1719263"/>
              <a:gd name="connsiteY15" fmla="*/ 208756 h 256381"/>
              <a:gd name="connsiteX16" fmla="*/ 0 w 1719263"/>
              <a:gd name="connsiteY16" fmla="*/ 189706 h 256381"/>
              <a:gd name="connsiteX0" fmla="*/ 1541408 w 1541408"/>
              <a:gd name="connsiteY0" fmla="*/ 192286 h 246855"/>
              <a:gd name="connsiteX1" fmla="*/ 1200150 w 1541408"/>
              <a:gd name="connsiteY1" fmla="*/ 199231 h 246855"/>
              <a:gd name="connsiteX2" fmla="*/ 1038225 w 1541408"/>
              <a:gd name="connsiteY2" fmla="*/ 180181 h 246855"/>
              <a:gd name="connsiteX3" fmla="*/ 962025 w 1541408"/>
              <a:gd name="connsiteY3" fmla="*/ 170656 h 246855"/>
              <a:gd name="connsiteX4" fmla="*/ 752475 w 1541408"/>
              <a:gd name="connsiteY4" fmla="*/ 65881 h 246855"/>
              <a:gd name="connsiteX5" fmla="*/ 604838 w 1541408"/>
              <a:gd name="connsiteY5" fmla="*/ 8731 h 246855"/>
              <a:gd name="connsiteX6" fmla="*/ 538163 w 1541408"/>
              <a:gd name="connsiteY6" fmla="*/ 13493 h 246855"/>
              <a:gd name="connsiteX7" fmla="*/ 447675 w 1541408"/>
              <a:gd name="connsiteY7" fmla="*/ 23018 h 246855"/>
              <a:gd name="connsiteX8" fmla="*/ 390525 w 1541408"/>
              <a:gd name="connsiteY8" fmla="*/ 46831 h 246855"/>
              <a:gd name="connsiteX9" fmla="*/ 338138 w 1541408"/>
              <a:gd name="connsiteY9" fmla="*/ 99218 h 246855"/>
              <a:gd name="connsiteX10" fmla="*/ 300038 w 1541408"/>
              <a:gd name="connsiteY10" fmla="*/ 103981 h 246855"/>
              <a:gd name="connsiteX11" fmla="*/ 252413 w 1541408"/>
              <a:gd name="connsiteY11" fmla="*/ 132556 h 246855"/>
              <a:gd name="connsiteX12" fmla="*/ 228600 w 1541408"/>
              <a:gd name="connsiteY12" fmla="*/ 199231 h 246855"/>
              <a:gd name="connsiteX13" fmla="*/ 214313 w 1541408"/>
              <a:gd name="connsiteY13" fmla="*/ 242093 h 246855"/>
              <a:gd name="connsiteX14" fmla="*/ 100013 w 1541408"/>
              <a:gd name="connsiteY14" fmla="*/ 227806 h 246855"/>
              <a:gd name="connsiteX15" fmla="*/ 52388 w 1541408"/>
              <a:gd name="connsiteY15" fmla="*/ 208756 h 246855"/>
              <a:gd name="connsiteX16" fmla="*/ 0 w 1541408"/>
              <a:gd name="connsiteY16" fmla="*/ 189706 h 246855"/>
              <a:gd name="connsiteX0" fmla="*/ 1482123 w 1482123"/>
              <a:gd name="connsiteY0" fmla="*/ 192286 h 246855"/>
              <a:gd name="connsiteX1" fmla="*/ 1200150 w 1482123"/>
              <a:gd name="connsiteY1" fmla="*/ 199231 h 246855"/>
              <a:gd name="connsiteX2" fmla="*/ 1038225 w 1482123"/>
              <a:gd name="connsiteY2" fmla="*/ 180181 h 246855"/>
              <a:gd name="connsiteX3" fmla="*/ 962025 w 1482123"/>
              <a:gd name="connsiteY3" fmla="*/ 170656 h 246855"/>
              <a:gd name="connsiteX4" fmla="*/ 752475 w 1482123"/>
              <a:gd name="connsiteY4" fmla="*/ 65881 h 246855"/>
              <a:gd name="connsiteX5" fmla="*/ 604838 w 1482123"/>
              <a:gd name="connsiteY5" fmla="*/ 8731 h 246855"/>
              <a:gd name="connsiteX6" fmla="*/ 538163 w 1482123"/>
              <a:gd name="connsiteY6" fmla="*/ 13493 h 246855"/>
              <a:gd name="connsiteX7" fmla="*/ 447675 w 1482123"/>
              <a:gd name="connsiteY7" fmla="*/ 23018 h 246855"/>
              <a:gd name="connsiteX8" fmla="*/ 390525 w 1482123"/>
              <a:gd name="connsiteY8" fmla="*/ 46831 h 246855"/>
              <a:gd name="connsiteX9" fmla="*/ 338138 w 1482123"/>
              <a:gd name="connsiteY9" fmla="*/ 99218 h 246855"/>
              <a:gd name="connsiteX10" fmla="*/ 300038 w 1482123"/>
              <a:gd name="connsiteY10" fmla="*/ 103981 h 246855"/>
              <a:gd name="connsiteX11" fmla="*/ 252413 w 1482123"/>
              <a:gd name="connsiteY11" fmla="*/ 132556 h 246855"/>
              <a:gd name="connsiteX12" fmla="*/ 228600 w 1482123"/>
              <a:gd name="connsiteY12" fmla="*/ 199231 h 246855"/>
              <a:gd name="connsiteX13" fmla="*/ 214313 w 1482123"/>
              <a:gd name="connsiteY13" fmla="*/ 242093 h 246855"/>
              <a:gd name="connsiteX14" fmla="*/ 100013 w 1482123"/>
              <a:gd name="connsiteY14" fmla="*/ 227806 h 246855"/>
              <a:gd name="connsiteX15" fmla="*/ 52388 w 1482123"/>
              <a:gd name="connsiteY15" fmla="*/ 208756 h 246855"/>
              <a:gd name="connsiteX16" fmla="*/ 0 w 1482123"/>
              <a:gd name="connsiteY16" fmla="*/ 189706 h 2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2123" h="246855">
                <a:moveTo>
                  <a:pt x="1482123" y="192286"/>
                </a:moveTo>
                <a:lnTo>
                  <a:pt x="1200150" y="199231"/>
                </a:lnTo>
                <a:lnTo>
                  <a:pt x="1038225" y="180181"/>
                </a:lnTo>
                <a:cubicBezTo>
                  <a:pt x="998538" y="175419"/>
                  <a:pt x="1009650" y="189706"/>
                  <a:pt x="962025" y="170656"/>
                </a:cubicBezTo>
                <a:cubicBezTo>
                  <a:pt x="914400" y="151606"/>
                  <a:pt x="812006" y="92868"/>
                  <a:pt x="752475" y="65881"/>
                </a:cubicBezTo>
                <a:cubicBezTo>
                  <a:pt x="692944" y="38894"/>
                  <a:pt x="640557" y="17462"/>
                  <a:pt x="604838" y="8731"/>
                </a:cubicBezTo>
                <a:cubicBezTo>
                  <a:pt x="569119" y="0"/>
                  <a:pt x="564357" y="11112"/>
                  <a:pt x="538163" y="13493"/>
                </a:cubicBezTo>
                <a:cubicBezTo>
                  <a:pt x="511969" y="15874"/>
                  <a:pt x="472281" y="17462"/>
                  <a:pt x="447675" y="23018"/>
                </a:cubicBezTo>
                <a:cubicBezTo>
                  <a:pt x="423069" y="28574"/>
                  <a:pt x="408781" y="34131"/>
                  <a:pt x="390525" y="46831"/>
                </a:cubicBezTo>
                <a:cubicBezTo>
                  <a:pt x="372269" y="59531"/>
                  <a:pt x="353219" y="89693"/>
                  <a:pt x="338138" y="99218"/>
                </a:cubicBezTo>
                <a:cubicBezTo>
                  <a:pt x="323057" y="108743"/>
                  <a:pt x="314326" y="98425"/>
                  <a:pt x="300038" y="103981"/>
                </a:cubicBezTo>
                <a:cubicBezTo>
                  <a:pt x="285750" y="109537"/>
                  <a:pt x="264319" y="116681"/>
                  <a:pt x="252413" y="132556"/>
                </a:cubicBezTo>
                <a:cubicBezTo>
                  <a:pt x="240507" y="148431"/>
                  <a:pt x="234950" y="180975"/>
                  <a:pt x="228600" y="199231"/>
                </a:cubicBezTo>
                <a:cubicBezTo>
                  <a:pt x="222250" y="217487"/>
                  <a:pt x="235744" y="237331"/>
                  <a:pt x="214313" y="242093"/>
                </a:cubicBezTo>
                <a:cubicBezTo>
                  <a:pt x="192882" y="246855"/>
                  <a:pt x="127000" y="233362"/>
                  <a:pt x="100013" y="227806"/>
                </a:cubicBezTo>
                <a:cubicBezTo>
                  <a:pt x="73026" y="222250"/>
                  <a:pt x="69057" y="215106"/>
                  <a:pt x="52388" y="208756"/>
                </a:cubicBezTo>
                <a:cubicBezTo>
                  <a:pt x="35719" y="202406"/>
                  <a:pt x="17859" y="196056"/>
                  <a:pt x="0" y="189706"/>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4" name="Полилиния 173"/>
          <p:cNvSpPr/>
          <p:nvPr/>
        </p:nvSpPr>
        <p:spPr>
          <a:xfrm>
            <a:off x="1763690" y="3429003"/>
            <a:ext cx="1800199" cy="365828"/>
          </a:xfrm>
          <a:custGeom>
            <a:avLst/>
            <a:gdLst>
              <a:gd name="connsiteX0" fmla="*/ 1719263 w 1719263"/>
              <a:gd name="connsiteY0" fmla="*/ 256381 h 256381"/>
              <a:gd name="connsiteX1" fmla="*/ 1200150 w 1719263"/>
              <a:gd name="connsiteY1" fmla="*/ 199231 h 256381"/>
              <a:gd name="connsiteX2" fmla="*/ 1038225 w 1719263"/>
              <a:gd name="connsiteY2" fmla="*/ 180181 h 256381"/>
              <a:gd name="connsiteX3" fmla="*/ 962025 w 1719263"/>
              <a:gd name="connsiteY3" fmla="*/ 170656 h 256381"/>
              <a:gd name="connsiteX4" fmla="*/ 752475 w 1719263"/>
              <a:gd name="connsiteY4" fmla="*/ 65881 h 256381"/>
              <a:gd name="connsiteX5" fmla="*/ 604838 w 1719263"/>
              <a:gd name="connsiteY5" fmla="*/ 8731 h 256381"/>
              <a:gd name="connsiteX6" fmla="*/ 538163 w 1719263"/>
              <a:gd name="connsiteY6" fmla="*/ 13493 h 256381"/>
              <a:gd name="connsiteX7" fmla="*/ 447675 w 1719263"/>
              <a:gd name="connsiteY7" fmla="*/ 23018 h 256381"/>
              <a:gd name="connsiteX8" fmla="*/ 390525 w 1719263"/>
              <a:gd name="connsiteY8" fmla="*/ 46831 h 256381"/>
              <a:gd name="connsiteX9" fmla="*/ 338138 w 1719263"/>
              <a:gd name="connsiteY9" fmla="*/ 99218 h 256381"/>
              <a:gd name="connsiteX10" fmla="*/ 300038 w 1719263"/>
              <a:gd name="connsiteY10" fmla="*/ 103981 h 256381"/>
              <a:gd name="connsiteX11" fmla="*/ 252413 w 1719263"/>
              <a:gd name="connsiteY11" fmla="*/ 132556 h 256381"/>
              <a:gd name="connsiteX12" fmla="*/ 228600 w 1719263"/>
              <a:gd name="connsiteY12" fmla="*/ 199231 h 256381"/>
              <a:gd name="connsiteX13" fmla="*/ 214313 w 1719263"/>
              <a:gd name="connsiteY13" fmla="*/ 242093 h 256381"/>
              <a:gd name="connsiteX14" fmla="*/ 100013 w 1719263"/>
              <a:gd name="connsiteY14" fmla="*/ 227806 h 256381"/>
              <a:gd name="connsiteX15" fmla="*/ 52388 w 1719263"/>
              <a:gd name="connsiteY15" fmla="*/ 208756 h 256381"/>
              <a:gd name="connsiteX16" fmla="*/ 0 w 1719263"/>
              <a:gd name="connsiteY16" fmla="*/ 189706 h 256381"/>
              <a:gd name="connsiteX0" fmla="*/ 1719263 w 1719263"/>
              <a:gd name="connsiteY0" fmla="*/ 256381 h 256381"/>
              <a:gd name="connsiteX1" fmla="*/ 1422838 w 1719263"/>
              <a:gd name="connsiteY1" fmla="*/ 194359 h 256381"/>
              <a:gd name="connsiteX2" fmla="*/ 1200150 w 1719263"/>
              <a:gd name="connsiteY2" fmla="*/ 199231 h 256381"/>
              <a:gd name="connsiteX3" fmla="*/ 1038225 w 1719263"/>
              <a:gd name="connsiteY3" fmla="*/ 180181 h 256381"/>
              <a:gd name="connsiteX4" fmla="*/ 962025 w 1719263"/>
              <a:gd name="connsiteY4" fmla="*/ 170656 h 256381"/>
              <a:gd name="connsiteX5" fmla="*/ 752475 w 1719263"/>
              <a:gd name="connsiteY5" fmla="*/ 65881 h 256381"/>
              <a:gd name="connsiteX6" fmla="*/ 604838 w 1719263"/>
              <a:gd name="connsiteY6" fmla="*/ 8731 h 256381"/>
              <a:gd name="connsiteX7" fmla="*/ 538163 w 1719263"/>
              <a:gd name="connsiteY7" fmla="*/ 13493 h 256381"/>
              <a:gd name="connsiteX8" fmla="*/ 447675 w 1719263"/>
              <a:gd name="connsiteY8" fmla="*/ 23018 h 256381"/>
              <a:gd name="connsiteX9" fmla="*/ 390525 w 1719263"/>
              <a:gd name="connsiteY9" fmla="*/ 46831 h 256381"/>
              <a:gd name="connsiteX10" fmla="*/ 338138 w 1719263"/>
              <a:gd name="connsiteY10" fmla="*/ 99218 h 256381"/>
              <a:gd name="connsiteX11" fmla="*/ 300038 w 1719263"/>
              <a:gd name="connsiteY11" fmla="*/ 103981 h 256381"/>
              <a:gd name="connsiteX12" fmla="*/ 252413 w 1719263"/>
              <a:gd name="connsiteY12" fmla="*/ 132556 h 256381"/>
              <a:gd name="connsiteX13" fmla="*/ 228600 w 1719263"/>
              <a:gd name="connsiteY13" fmla="*/ 199231 h 256381"/>
              <a:gd name="connsiteX14" fmla="*/ 214313 w 1719263"/>
              <a:gd name="connsiteY14" fmla="*/ 242093 h 256381"/>
              <a:gd name="connsiteX15" fmla="*/ 100013 w 1719263"/>
              <a:gd name="connsiteY15" fmla="*/ 227806 h 256381"/>
              <a:gd name="connsiteX16" fmla="*/ 52388 w 1719263"/>
              <a:gd name="connsiteY16" fmla="*/ 208756 h 256381"/>
              <a:gd name="connsiteX17" fmla="*/ 0 w 1719263"/>
              <a:gd name="connsiteY17" fmla="*/ 189706 h 256381"/>
              <a:gd name="connsiteX0" fmla="*/ 1482123 w 1482123"/>
              <a:gd name="connsiteY0" fmla="*/ 194359 h 246855"/>
              <a:gd name="connsiteX1" fmla="*/ 1422838 w 1482123"/>
              <a:gd name="connsiteY1" fmla="*/ 194359 h 246855"/>
              <a:gd name="connsiteX2" fmla="*/ 1200150 w 1482123"/>
              <a:gd name="connsiteY2" fmla="*/ 199231 h 246855"/>
              <a:gd name="connsiteX3" fmla="*/ 1038225 w 1482123"/>
              <a:gd name="connsiteY3" fmla="*/ 180181 h 246855"/>
              <a:gd name="connsiteX4" fmla="*/ 962025 w 1482123"/>
              <a:gd name="connsiteY4" fmla="*/ 170656 h 246855"/>
              <a:gd name="connsiteX5" fmla="*/ 752475 w 1482123"/>
              <a:gd name="connsiteY5" fmla="*/ 65881 h 246855"/>
              <a:gd name="connsiteX6" fmla="*/ 604838 w 1482123"/>
              <a:gd name="connsiteY6" fmla="*/ 8731 h 246855"/>
              <a:gd name="connsiteX7" fmla="*/ 538163 w 1482123"/>
              <a:gd name="connsiteY7" fmla="*/ 13493 h 246855"/>
              <a:gd name="connsiteX8" fmla="*/ 447675 w 1482123"/>
              <a:gd name="connsiteY8" fmla="*/ 23018 h 246855"/>
              <a:gd name="connsiteX9" fmla="*/ 390525 w 1482123"/>
              <a:gd name="connsiteY9" fmla="*/ 46831 h 246855"/>
              <a:gd name="connsiteX10" fmla="*/ 338138 w 1482123"/>
              <a:gd name="connsiteY10" fmla="*/ 99218 h 246855"/>
              <a:gd name="connsiteX11" fmla="*/ 300038 w 1482123"/>
              <a:gd name="connsiteY11" fmla="*/ 103981 h 246855"/>
              <a:gd name="connsiteX12" fmla="*/ 252413 w 1482123"/>
              <a:gd name="connsiteY12" fmla="*/ 132556 h 246855"/>
              <a:gd name="connsiteX13" fmla="*/ 228600 w 1482123"/>
              <a:gd name="connsiteY13" fmla="*/ 199231 h 246855"/>
              <a:gd name="connsiteX14" fmla="*/ 214313 w 1482123"/>
              <a:gd name="connsiteY14" fmla="*/ 242093 h 246855"/>
              <a:gd name="connsiteX15" fmla="*/ 100013 w 1482123"/>
              <a:gd name="connsiteY15" fmla="*/ 227806 h 246855"/>
              <a:gd name="connsiteX16" fmla="*/ 52388 w 1482123"/>
              <a:gd name="connsiteY16" fmla="*/ 208756 h 246855"/>
              <a:gd name="connsiteX17" fmla="*/ 0 w 1482123"/>
              <a:gd name="connsiteY17" fmla="*/ 189706 h 2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2123" h="246855">
                <a:moveTo>
                  <a:pt x="1482123" y="194359"/>
                </a:moveTo>
                <a:lnTo>
                  <a:pt x="1422838" y="194359"/>
                </a:lnTo>
                <a:lnTo>
                  <a:pt x="1200150" y="199231"/>
                </a:lnTo>
                <a:lnTo>
                  <a:pt x="1038225" y="180181"/>
                </a:lnTo>
                <a:cubicBezTo>
                  <a:pt x="998538" y="175419"/>
                  <a:pt x="1009650" y="189706"/>
                  <a:pt x="962025" y="170656"/>
                </a:cubicBezTo>
                <a:cubicBezTo>
                  <a:pt x="914400" y="151606"/>
                  <a:pt x="812006" y="92868"/>
                  <a:pt x="752475" y="65881"/>
                </a:cubicBezTo>
                <a:cubicBezTo>
                  <a:pt x="692944" y="38894"/>
                  <a:pt x="640557" y="17462"/>
                  <a:pt x="604838" y="8731"/>
                </a:cubicBezTo>
                <a:cubicBezTo>
                  <a:pt x="569119" y="0"/>
                  <a:pt x="564357" y="11112"/>
                  <a:pt x="538163" y="13493"/>
                </a:cubicBezTo>
                <a:cubicBezTo>
                  <a:pt x="511969" y="15874"/>
                  <a:pt x="472281" y="17462"/>
                  <a:pt x="447675" y="23018"/>
                </a:cubicBezTo>
                <a:cubicBezTo>
                  <a:pt x="423069" y="28574"/>
                  <a:pt x="408781" y="34131"/>
                  <a:pt x="390525" y="46831"/>
                </a:cubicBezTo>
                <a:cubicBezTo>
                  <a:pt x="372269" y="59531"/>
                  <a:pt x="353219" y="89693"/>
                  <a:pt x="338138" y="99218"/>
                </a:cubicBezTo>
                <a:cubicBezTo>
                  <a:pt x="323057" y="108743"/>
                  <a:pt x="314326" y="98425"/>
                  <a:pt x="300038" y="103981"/>
                </a:cubicBezTo>
                <a:cubicBezTo>
                  <a:pt x="285750" y="109537"/>
                  <a:pt x="264319" y="116681"/>
                  <a:pt x="252413" y="132556"/>
                </a:cubicBezTo>
                <a:cubicBezTo>
                  <a:pt x="240507" y="148431"/>
                  <a:pt x="234950" y="180975"/>
                  <a:pt x="228600" y="199231"/>
                </a:cubicBezTo>
                <a:cubicBezTo>
                  <a:pt x="222250" y="217487"/>
                  <a:pt x="235744" y="237331"/>
                  <a:pt x="214313" y="242093"/>
                </a:cubicBezTo>
                <a:cubicBezTo>
                  <a:pt x="192882" y="246855"/>
                  <a:pt x="127000" y="233362"/>
                  <a:pt x="100013" y="227806"/>
                </a:cubicBezTo>
                <a:cubicBezTo>
                  <a:pt x="73026" y="222250"/>
                  <a:pt x="69057" y="215106"/>
                  <a:pt x="52388" y="208756"/>
                </a:cubicBezTo>
                <a:cubicBezTo>
                  <a:pt x="35719" y="202406"/>
                  <a:pt x="17859" y="196056"/>
                  <a:pt x="0" y="189706"/>
                </a:cubicBezTo>
              </a:path>
            </a:pathLst>
          </a:cu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1" name="Прямоугольник 88"/>
          <p:cNvSpPr/>
          <p:nvPr/>
        </p:nvSpPr>
        <p:spPr>
          <a:xfrm>
            <a:off x="1187627" y="2805437"/>
            <a:ext cx="1008113" cy="323413"/>
          </a:xfrm>
          <a:prstGeom prst="snip1Rect">
            <a:avLst/>
          </a:prstGeom>
        </p:spPr>
        <p:txBody>
          <a:bodyPr wrap="square">
            <a:spAutoFit/>
          </a:bodyPr>
          <a:lstStyle/>
          <a:p>
            <a:pPr algn="ctr">
              <a:lnSpc>
                <a:spcPts val="800"/>
              </a:lnSpc>
            </a:pPr>
            <a:r>
              <a:rPr lang="ru-RU" sz="1400" b="1" dirty="0" smtClean="0">
                <a:solidFill>
                  <a:schemeClr val="bg1"/>
                </a:solidFill>
                <a:latin typeface="RussianRail A Pro" pitchFamily="50" charset="-52"/>
              </a:rPr>
              <a:t>12</a:t>
            </a:r>
            <a:r>
              <a:rPr lang="ru-RU" sz="1000" b="1" dirty="0" smtClean="0">
                <a:solidFill>
                  <a:schemeClr val="bg1"/>
                </a:solidFill>
                <a:latin typeface="Verdana" pitchFamily="34" charset="0"/>
              </a:rPr>
              <a:t> </a:t>
            </a:r>
          </a:p>
          <a:p>
            <a:pPr algn="ctr">
              <a:lnSpc>
                <a:spcPts val="800"/>
              </a:lnSpc>
            </a:pPr>
            <a:r>
              <a:rPr lang="ru-RU" sz="800" b="1" dirty="0" smtClean="0">
                <a:solidFill>
                  <a:schemeClr val="bg1"/>
                </a:solidFill>
                <a:latin typeface="Verdana" pitchFamily="34" charset="0"/>
              </a:rPr>
              <a:t>пар поездов</a:t>
            </a:r>
            <a:endParaRPr lang="ru-RU" sz="800" b="1" dirty="0">
              <a:solidFill>
                <a:schemeClr val="bg1"/>
              </a:solidFill>
              <a:latin typeface="Verdana" pitchFamily="34" charset="0"/>
            </a:endParaRPr>
          </a:p>
        </p:txBody>
      </p:sp>
      <p:sp>
        <p:nvSpPr>
          <p:cNvPr id="200" name="Полилиния 199"/>
          <p:cNvSpPr/>
          <p:nvPr/>
        </p:nvSpPr>
        <p:spPr>
          <a:xfrm>
            <a:off x="3149874" y="3717035"/>
            <a:ext cx="414014" cy="155332"/>
          </a:xfrm>
          <a:custGeom>
            <a:avLst/>
            <a:gdLst>
              <a:gd name="connsiteX0" fmla="*/ 350323 w 350323"/>
              <a:gd name="connsiteY0" fmla="*/ 0 h 59377"/>
              <a:gd name="connsiteX1" fmla="*/ 148442 w 350323"/>
              <a:gd name="connsiteY1" fmla="*/ 23751 h 59377"/>
              <a:gd name="connsiteX2" fmla="*/ 35626 w 350323"/>
              <a:gd name="connsiteY2" fmla="*/ 53439 h 59377"/>
              <a:gd name="connsiteX3" fmla="*/ 0 w 350323"/>
              <a:gd name="connsiteY3" fmla="*/ 59377 h 59377"/>
            </a:gdLst>
            <a:ahLst/>
            <a:cxnLst>
              <a:cxn ang="0">
                <a:pos x="connsiteX0" y="connsiteY0"/>
              </a:cxn>
              <a:cxn ang="0">
                <a:pos x="connsiteX1" y="connsiteY1"/>
              </a:cxn>
              <a:cxn ang="0">
                <a:pos x="connsiteX2" y="connsiteY2"/>
              </a:cxn>
              <a:cxn ang="0">
                <a:pos x="connsiteX3" y="connsiteY3"/>
              </a:cxn>
            </a:cxnLst>
            <a:rect l="l" t="t" r="r" b="b"/>
            <a:pathLst>
              <a:path w="350323" h="59377">
                <a:moveTo>
                  <a:pt x="350323" y="0"/>
                </a:moveTo>
                <a:cubicBezTo>
                  <a:pt x="275607" y="7422"/>
                  <a:pt x="200891" y="14845"/>
                  <a:pt x="148442" y="23751"/>
                </a:cubicBezTo>
                <a:cubicBezTo>
                  <a:pt x="95993" y="32657"/>
                  <a:pt x="60366" y="47501"/>
                  <a:pt x="35626" y="53439"/>
                </a:cubicBezTo>
                <a:cubicBezTo>
                  <a:pt x="10886" y="59377"/>
                  <a:pt x="5443" y="59377"/>
                  <a:pt x="0" y="59377"/>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1" name="Полилиния 200"/>
          <p:cNvSpPr/>
          <p:nvPr/>
        </p:nvSpPr>
        <p:spPr>
          <a:xfrm>
            <a:off x="3141564" y="3717036"/>
            <a:ext cx="350323" cy="143511"/>
          </a:xfrm>
          <a:custGeom>
            <a:avLst/>
            <a:gdLst>
              <a:gd name="connsiteX0" fmla="*/ 350323 w 350323"/>
              <a:gd name="connsiteY0" fmla="*/ 0 h 59377"/>
              <a:gd name="connsiteX1" fmla="*/ 148442 w 350323"/>
              <a:gd name="connsiteY1" fmla="*/ 23751 h 59377"/>
              <a:gd name="connsiteX2" fmla="*/ 35626 w 350323"/>
              <a:gd name="connsiteY2" fmla="*/ 53439 h 59377"/>
              <a:gd name="connsiteX3" fmla="*/ 0 w 350323"/>
              <a:gd name="connsiteY3" fmla="*/ 59377 h 59377"/>
            </a:gdLst>
            <a:ahLst/>
            <a:cxnLst>
              <a:cxn ang="0">
                <a:pos x="connsiteX0" y="connsiteY0"/>
              </a:cxn>
              <a:cxn ang="0">
                <a:pos x="connsiteX1" y="connsiteY1"/>
              </a:cxn>
              <a:cxn ang="0">
                <a:pos x="connsiteX2" y="connsiteY2"/>
              </a:cxn>
              <a:cxn ang="0">
                <a:pos x="connsiteX3" y="connsiteY3"/>
              </a:cxn>
            </a:cxnLst>
            <a:rect l="l" t="t" r="r" b="b"/>
            <a:pathLst>
              <a:path w="350323" h="59377">
                <a:moveTo>
                  <a:pt x="350323" y="0"/>
                </a:moveTo>
                <a:cubicBezTo>
                  <a:pt x="275607" y="7422"/>
                  <a:pt x="200891" y="14845"/>
                  <a:pt x="148442" y="23751"/>
                </a:cubicBezTo>
                <a:cubicBezTo>
                  <a:pt x="95993" y="32657"/>
                  <a:pt x="60366" y="47501"/>
                  <a:pt x="35626" y="53439"/>
                </a:cubicBezTo>
                <a:cubicBezTo>
                  <a:pt x="10886" y="59377"/>
                  <a:pt x="5443" y="59377"/>
                  <a:pt x="0" y="59377"/>
                </a:cubicBezTo>
              </a:path>
            </a:pathLst>
          </a:cu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0" name="TextBox 78"/>
          <p:cNvSpPr txBox="1">
            <a:spLocks noChangeArrowheads="1"/>
          </p:cNvSpPr>
          <p:nvPr/>
        </p:nvSpPr>
        <p:spPr bwMode="auto">
          <a:xfrm>
            <a:off x="3275856" y="3332991"/>
            <a:ext cx="1021966" cy="246221"/>
          </a:xfrm>
          <a:prstGeom prst="rect">
            <a:avLst/>
          </a:prstGeom>
          <a:noFill/>
          <a:ln w="9525">
            <a:noFill/>
            <a:miter lim="800000"/>
            <a:headEnd/>
            <a:tailEnd/>
          </a:ln>
        </p:spPr>
        <p:txBody>
          <a:bodyPr wrap="square">
            <a:spAutoFit/>
          </a:bodyPr>
          <a:lstStyle/>
          <a:p>
            <a:pPr>
              <a:lnSpc>
                <a:spcPts val="1200"/>
              </a:lnSpc>
            </a:pPr>
            <a:r>
              <a:rPr lang="ru-RU" altLang="ru-RU" sz="800" b="1" dirty="0" smtClean="0">
                <a:solidFill>
                  <a:schemeClr val="bg1"/>
                </a:solidFill>
                <a:latin typeface="Verdana" pitchFamily="34" charset="0"/>
                <a:sym typeface="Verdana" pitchFamily="34" charset="0"/>
              </a:rPr>
              <a:t>Новый Порт</a:t>
            </a:r>
            <a:endParaRPr lang="ru-RU" altLang="ru-RU" sz="800" b="1" dirty="0">
              <a:solidFill>
                <a:schemeClr val="bg1"/>
              </a:solidFill>
              <a:latin typeface="Verdana" pitchFamily="34" charset="0"/>
              <a:sym typeface="Verdana" pitchFamily="34" charset="0"/>
            </a:endParaRPr>
          </a:p>
        </p:txBody>
      </p:sp>
      <p:sp>
        <p:nvSpPr>
          <p:cNvPr id="207" name="Прямоугольник с двумя скругленными противолежащими углами 206"/>
          <p:cNvSpPr/>
          <p:nvPr/>
        </p:nvSpPr>
        <p:spPr bwMode="auto">
          <a:xfrm>
            <a:off x="2819400" y="4114800"/>
            <a:ext cx="1786346" cy="278904"/>
          </a:xfrm>
          <a:prstGeom prst="round2Diag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8" name="TextBox 78"/>
          <p:cNvSpPr txBox="1">
            <a:spLocks noChangeArrowheads="1"/>
          </p:cNvSpPr>
          <p:nvPr/>
        </p:nvSpPr>
        <p:spPr bwMode="auto">
          <a:xfrm>
            <a:off x="2819400" y="4114800"/>
            <a:ext cx="1872208" cy="246221"/>
          </a:xfrm>
          <a:prstGeom prst="rect">
            <a:avLst/>
          </a:prstGeom>
          <a:noFill/>
          <a:ln w="9525">
            <a:noFill/>
            <a:miter lim="800000"/>
            <a:headEnd/>
            <a:tailEnd/>
          </a:ln>
        </p:spPr>
        <p:txBody>
          <a:bodyPr wrap="square">
            <a:spAutoFit/>
          </a:bodyPr>
          <a:lstStyle/>
          <a:p>
            <a:pPr>
              <a:lnSpc>
                <a:spcPts val="1200"/>
              </a:lnSpc>
            </a:pPr>
            <a:r>
              <a:rPr lang="ru-RU" altLang="ru-RU" sz="800" b="1" dirty="0" smtClean="0">
                <a:solidFill>
                  <a:schemeClr val="bg1"/>
                </a:solidFill>
                <a:latin typeface="Verdana" pitchFamily="34" charset="0"/>
                <a:sym typeface="Verdana" pitchFamily="34" charset="0"/>
              </a:rPr>
              <a:t>Санкт-Петербургский узел</a:t>
            </a:r>
            <a:endParaRPr lang="ru-RU" altLang="ru-RU" sz="800" b="1" dirty="0">
              <a:solidFill>
                <a:schemeClr val="bg1"/>
              </a:solidFill>
              <a:latin typeface="Verdana" pitchFamily="34" charset="0"/>
              <a:sym typeface="Verdana" pitchFamily="34" charset="0"/>
            </a:endParaRPr>
          </a:p>
        </p:txBody>
      </p:sp>
      <p:grpSp>
        <p:nvGrpSpPr>
          <p:cNvPr id="14" name="Группа 115"/>
          <p:cNvGrpSpPr/>
          <p:nvPr/>
        </p:nvGrpSpPr>
        <p:grpSpPr>
          <a:xfrm>
            <a:off x="1933104" y="1938040"/>
            <a:ext cx="216024" cy="288032"/>
            <a:chOff x="7668344" y="4155926"/>
            <a:chExt cx="216024" cy="216024"/>
          </a:xfrm>
        </p:grpSpPr>
        <p:sp>
          <p:nvSpPr>
            <p:cNvPr id="117" name="Овал 116"/>
            <p:cNvSpPr/>
            <p:nvPr/>
          </p:nvSpPr>
          <p:spPr>
            <a:xfrm>
              <a:off x="7668344" y="4155926"/>
              <a:ext cx="216024" cy="216024"/>
            </a:xfrm>
            <a:prstGeom prst="ellipse">
              <a:avLst/>
            </a:prstGeom>
            <a:solidFill>
              <a:schemeClr val="bg1"/>
            </a:solidFill>
            <a:ln w="12700">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15"/>
            <p:cNvGrpSpPr>
              <a:grpSpLocks/>
            </p:cNvGrpSpPr>
            <p:nvPr/>
          </p:nvGrpSpPr>
          <p:grpSpPr bwMode="auto">
            <a:xfrm>
              <a:off x="7684219" y="4227934"/>
              <a:ext cx="172690" cy="76901"/>
              <a:chOff x="5385680" y="6487509"/>
              <a:chExt cx="1039813" cy="461962"/>
            </a:xfrm>
          </p:grpSpPr>
          <p:sp>
            <p:nvSpPr>
              <p:cNvPr id="119" name="Freeform 27"/>
              <p:cNvSpPr>
                <a:spLocks/>
              </p:cNvSpPr>
              <p:nvPr/>
            </p:nvSpPr>
            <p:spPr bwMode="auto">
              <a:xfrm>
                <a:off x="6047750" y="6487509"/>
                <a:ext cx="377743" cy="348498"/>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120" name="Freeform 28"/>
              <p:cNvSpPr>
                <a:spLocks/>
              </p:cNvSpPr>
              <p:nvPr/>
            </p:nvSpPr>
            <p:spPr bwMode="auto">
              <a:xfrm>
                <a:off x="5775610" y="6600973"/>
                <a:ext cx="316818" cy="235033"/>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121" name="Freeform 29"/>
              <p:cNvSpPr>
                <a:spLocks/>
              </p:cNvSpPr>
              <p:nvPr/>
            </p:nvSpPr>
            <p:spPr bwMode="auto">
              <a:xfrm>
                <a:off x="5385680" y="6600973"/>
                <a:ext cx="434611" cy="348498"/>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grpSp>
      <p:sp>
        <p:nvSpPr>
          <p:cNvPr id="97" name="TextBox 78"/>
          <p:cNvSpPr txBox="1">
            <a:spLocks noChangeArrowheads="1"/>
          </p:cNvSpPr>
          <p:nvPr/>
        </p:nvSpPr>
        <p:spPr bwMode="auto">
          <a:xfrm>
            <a:off x="5835240" y="4684563"/>
            <a:ext cx="877950" cy="246221"/>
          </a:xfrm>
          <a:prstGeom prst="rect">
            <a:avLst/>
          </a:prstGeom>
          <a:noFill/>
          <a:ln w="9525">
            <a:noFill/>
            <a:miter lim="800000"/>
            <a:headEnd/>
            <a:tailEnd/>
          </a:ln>
        </p:spPr>
        <p:txBody>
          <a:bodyPr wrap="square">
            <a:spAutoFit/>
          </a:bodyPr>
          <a:lstStyle/>
          <a:p>
            <a:pPr>
              <a:lnSpc>
                <a:spcPts val="1200"/>
              </a:lnSpc>
            </a:pPr>
            <a:r>
              <a:rPr lang="ru-RU" altLang="ru-RU" sz="800" b="1" dirty="0" smtClean="0">
                <a:solidFill>
                  <a:schemeClr val="tx1">
                    <a:lumMod val="85000"/>
                    <a:lumOff val="15000"/>
                  </a:schemeClr>
                </a:solidFill>
                <a:latin typeface="Verdana" pitchFamily="34" charset="0"/>
                <a:sym typeface="Verdana" pitchFamily="34" charset="0"/>
              </a:rPr>
              <a:t>БАБАЕВО</a:t>
            </a:r>
            <a:endParaRPr lang="ru-RU" altLang="ru-RU" sz="800" b="1" dirty="0">
              <a:solidFill>
                <a:schemeClr val="tx1">
                  <a:lumMod val="85000"/>
                  <a:lumOff val="15000"/>
                </a:schemeClr>
              </a:solidFill>
              <a:latin typeface="Verdana" pitchFamily="34" charset="0"/>
              <a:sym typeface="Verdana" pitchFamily="34" charset="0"/>
            </a:endParaRPr>
          </a:p>
        </p:txBody>
      </p:sp>
      <p:sp>
        <p:nvSpPr>
          <p:cNvPr id="167" name="Полилиния 166"/>
          <p:cNvSpPr/>
          <p:nvPr/>
        </p:nvSpPr>
        <p:spPr>
          <a:xfrm>
            <a:off x="3131840" y="3525011"/>
            <a:ext cx="4608512" cy="1728192"/>
          </a:xfrm>
          <a:custGeom>
            <a:avLst/>
            <a:gdLst>
              <a:gd name="connsiteX0" fmla="*/ 4391025 w 4391025"/>
              <a:gd name="connsiteY0" fmla="*/ 1209675 h 1222375"/>
              <a:gd name="connsiteX1" fmla="*/ 4252913 w 4391025"/>
              <a:gd name="connsiteY1" fmla="*/ 1214438 h 1222375"/>
              <a:gd name="connsiteX2" fmla="*/ 3986213 w 4391025"/>
              <a:gd name="connsiteY2" fmla="*/ 1162050 h 1222375"/>
              <a:gd name="connsiteX3" fmla="*/ 3795713 w 4391025"/>
              <a:gd name="connsiteY3" fmla="*/ 1109663 h 1222375"/>
              <a:gd name="connsiteX4" fmla="*/ 3714750 w 4391025"/>
              <a:gd name="connsiteY4" fmla="*/ 1076325 h 1222375"/>
              <a:gd name="connsiteX5" fmla="*/ 3633788 w 4391025"/>
              <a:gd name="connsiteY5" fmla="*/ 1071563 h 1222375"/>
              <a:gd name="connsiteX6" fmla="*/ 3476625 w 4391025"/>
              <a:gd name="connsiteY6" fmla="*/ 938213 h 1222375"/>
              <a:gd name="connsiteX7" fmla="*/ 3286125 w 4391025"/>
              <a:gd name="connsiteY7" fmla="*/ 914400 h 1222375"/>
              <a:gd name="connsiteX8" fmla="*/ 3062288 w 4391025"/>
              <a:gd name="connsiteY8" fmla="*/ 781050 h 1222375"/>
              <a:gd name="connsiteX9" fmla="*/ 2919413 w 4391025"/>
              <a:gd name="connsiteY9" fmla="*/ 738188 h 1222375"/>
              <a:gd name="connsiteX10" fmla="*/ 2671763 w 4391025"/>
              <a:gd name="connsiteY10" fmla="*/ 728663 h 1222375"/>
              <a:gd name="connsiteX11" fmla="*/ 2609850 w 4391025"/>
              <a:gd name="connsiteY11" fmla="*/ 747713 h 1222375"/>
              <a:gd name="connsiteX12" fmla="*/ 2462213 w 4391025"/>
              <a:gd name="connsiteY12" fmla="*/ 704850 h 1222375"/>
              <a:gd name="connsiteX13" fmla="*/ 2266950 w 4391025"/>
              <a:gd name="connsiteY13" fmla="*/ 685800 h 1222375"/>
              <a:gd name="connsiteX14" fmla="*/ 2152650 w 4391025"/>
              <a:gd name="connsiteY14" fmla="*/ 623888 h 1222375"/>
              <a:gd name="connsiteX15" fmla="*/ 2081213 w 4391025"/>
              <a:gd name="connsiteY15" fmla="*/ 595313 h 1222375"/>
              <a:gd name="connsiteX16" fmla="*/ 1952625 w 4391025"/>
              <a:gd name="connsiteY16" fmla="*/ 585788 h 1222375"/>
              <a:gd name="connsiteX17" fmla="*/ 1871663 w 4391025"/>
              <a:gd name="connsiteY17" fmla="*/ 547688 h 1222375"/>
              <a:gd name="connsiteX18" fmla="*/ 1790700 w 4391025"/>
              <a:gd name="connsiteY18" fmla="*/ 509588 h 1222375"/>
              <a:gd name="connsiteX19" fmla="*/ 1614488 w 4391025"/>
              <a:gd name="connsiteY19" fmla="*/ 476250 h 1222375"/>
              <a:gd name="connsiteX20" fmla="*/ 1547813 w 4391025"/>
              <a:gd name="connsiteY20" fmla="*/ 409575 h 1222375"/>
              <a:gd name="connsiteX21" fmla="*/ 1519238 w 4391025"/>
              <a:gd name="connsiteY21" fmla="*/ 314325 h 1222375"/>
              <a:gd name="connsiteX22" fmla="*/ 1462088 w 4391025"/>
              <a:gd name="connsiteY22" fmla="*/ 261938 h 1222375"/>
              <a:gd name="connsiteX23" fmla="*/ 1319213 w 4391025"/>
              <a:gd name="connsiteY23" fmla="*/ 233363 h 1222375"/>
              <a:gd name="connsiteX24" fmla="*/ 1252538 w 4391025"/>
              <a:gd name="connsiteY24" fmla="*/ 176213 h 1222375"/>
              <a:gd name="connsiteX25" fmla="*/ 1181100 w 4391025"/>
              <a:gd name="connsiteY25" fmla="*/ 142875 h 1222375"/>
              <a:gd name="connsiteX26" fmla="*/ 1066800 w 4391025"/>
              <a:gd name="connsiteY26" fmla="*/ 138113 h 1222375"/>
              <a:gd name="connsiteX27" fmla="*/ 781050 w 4391025"/>
              <a:gd name="connsiteY27" fmla="*/ 119063 h 1222375"/>
              <a:gd name="connsiteX28" fmla="*/ 595313 w 4391025"/>
              <a:gd name="connsiteY28" fmla="*/ 128588 h 1222375"/>
              <a:gd name="connsiteX29" fmla="*/ 419100 w 4391025"/>
              <a:gd name="connsiteY29" fmla="*/ 128588 h 1222375"/>
              <a:gd name="connsiteX30" fmla="*/ 0 w 4391025"/>
              <a:gd name="connsiteY30" fmla="*/ 0 h 1222375"/>
              <a:gd name="connsiteX0" fmla="*/ 4400153 w 4400153"/>
              <a:gd name="connsiteY0" fmla="*/ 1223392 h 1236092"/>
              <a:gd name="connsiteX1" fmla="*/ 4262041 w 4400153"/>
              <a:gd name="connsiteY1" fmla="*/ 1228155 h 1236092"/>
              <a:gd name="connsiteX2" fmla="*/ 3995341 w 4400153"/>
              <a:gd name="connsiteY2" fmla="*/ 1175767 h 1236092"/>
              <a:gd name="connsiteX3" fmla="*/ 3804841 w 4400153"/>
              <a:gd name="connsiteY3" fmla="*/ 1123380 h 1236092"/>
              <a:gd name="connsiteX4" fmla="*/ 3723878 w 4400153"/>
              <a:gd name="connsiteY4" fmla="*/ 1090042 h 1236092"/>
              <a:gd name="connsiteX5" fmla="*/ 3642916 w 4400153"/>
              <a:gd name="connsiteY5" fmla="*/ 1085280 h 1236092"/>
              <a:gd name="connsiteX6" fmla="*/ 3485753 w 4400153"/>
              <a:gd name="connsiteY6" fmla="*/ 951930 h 1236092"/>
              <a:gd name="connsiteX7" fmla="*/ 3295253 w 4400153"/>
              <a:gd name="connsiteY7" fmla="*/ 928117 h 1236092"/>
              <a:gd name="connsiteX8" fmla="*/ 3071416 w 4400153"/>
              <a:gd name="connsiteY8" fmla="*/ 794767 h 1236092"/>
              <a:gd name="connsiteX9" fmla="*/ 2928541 w 4400153"/>
              <a:gd name="connsiteY9" fmla="*/ 751905 h 1236092"/>
              <a:gd name="connsiteX10" fmla="*/ 2680891 w 4400153"/>
              <a:gd name="connsiteY10" fmla="*/ 742380 h 1236092"/>
              <a:gd name="connsiteX11" fmla="*/ 2618978 w 4400153"/>
              <a:gd name="connsiteY11" fmla="*/ 761430 h 1236092"/>
              <a:gd name="connsiteX12" fmla="*/ 2471341 w 4400153"/>
              <a:gd name="connsiteY12" fmla="*/ 718567 h 1236092"/>
              <a:gd name="connsiteX13" fmla="*/ 2276078 w 4400153"/>
              <a:gd name="connsiteY13" fmla="*/ 699517 h 1236092"/>
              <a:gd name="connsiteX14" fmla="*/ 2161778 w 4400153"/>
              <a:gd name="connsiteY14" fmla="*/ 637605 h 1236092"/>
              <a:gd name="connsiteX15" fmla="*/ 2090341 w 4400153"/>
              <a:gd name="connsiteY15" fmla="*/ 609030 h 1236092"/>
              <a:gd name="connsiteX16" fmla="*/ 1961753 w 4400153"/>
              <a:gd name="connsiteY16" fmla="*/ 599505 h 1236092"/>
              <a:gd name="connsiteX17" fmla="*/ 1880791 w 4400153"/>
              <a:gd name="connsiteY17" fmla="*/ 561405 h 1236092"/>
              <a:gd name="connsiteX18" fmla="*/ 1799828 w 4400153"/>
              <a:gd name="connsiteY18" fmla="*/ 523305 h 1236092"/>
              <a:gd name="connsiteX19" fmla="*/ 1623616 w 4400153"/>
              <a:gd name="connsiteY19" fmla="*/ 489967 h 1236092"/>
              <a:gd name="connsiteX20" fmla="*/ 1556941 w 4400153"/>
              <a:gd name="connsiteY20" fmla="*/ 423292 h 1236092"/>
              <a:gd name="connsiteX21" fmla="*/ 1528366 w 4400153"/>
              <a:gd name="connsiteY21" fmla="*/ 328042 h 1236092"/>
              <a:gd name="connsiteX22" fmla="*/ 1471216 w 4400153"/>
              <a:gd name="connsiteY22" fmla="*/ 275655 h 1236092"/>
              <a:gd name="connsiteX23" fmla="*/ 1328341 w 4400153"/>
              <a:gd name="connsiteY23" fmla="*/ 247080 h 1236092"/>
              <a:gd name="connsiteX24" fmla="*/ 1261666 w 4400153"/>
              <a:gd name="connsiteY24" fmla="*/ 189930 h 1236092"/>
              <a:gd name="connsiteX25" fmla="*/ 1190228 w 4400153"/>
              <a:gd name="connsiteY25" fmla="*/ 156592 h 1236092"/>
              <a:gd name="connsiteX26" fmla="*/ 1075928 w 4400153"/>
              <a:gd name="connsiteY26" fmla="*/ 151830 h 1236092"/>
              <a:gd name="connsiteX27" fmla="*/ 790178 w 4400153"/>
              <a:gd name="connsiteY27" fmla="*/ 132780 h 1236092"/>
              <a:gd name="connsiteX28" fmla="*/ 604441 w 4400153"/>
              <a:gd name="connsiteY28" fmla="*/ 142305 h 1236092"/>
              <a:gd name="connsiteX29" fmla="*/ 428228 w 4400153"/>
              <a:gd name="connsiteY29" fmla="*/ 142305 h 1236092"/>
              <a:gd name="connsiteX30" fmla="*/ 0 w 4400153"/>
              <a:gd name="connsiteY30" fmla="*/ 0 h 123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00153" h="1236092">
                <a:moveTo>
                  <a:pt x="4400153" y="1223392"/>
                </a:moveTo>
                <a:cubicBezTo>
                  <a:pt x="4364831" y="1229742"/>
                  <a:pt x="4329510" y="1236092"/>
                  <a:pt x="4262041" y="1228155"/>
                </a:cubicBezTo>
                <a:cubicBezTo>
                  <a:pt x="4194572" y="1220218"/>
                  <a:pt x="4071541" y="1193230"/>
                  <a:pt x="3995341" y="1175767"/>
                </a:cubicBezTo>
                <a:cubicBezTo>
                  <a:pt x="3919141" y="1158305"/>
                  <a:pt x="3850085" y="1137667"/>
                  <a:pt x="3804841" y="1123380"/>
                </a:cubicBezTo>
                <a:cubicBezTo>
                  <a:pt x="3759597" y="1109093"/>
                  <a:pt x="3750865" y="1096392"/>
                  <a:pt x="3723878" y="1090042"/>
                </a:cubicBezTo>
                <a:cubicBezTo>
                  <a:pt x="3696891" y="1083692"/>
                  <a:pt x="3682603" y="1108299"/>
                  <a:pt x="3642916" y="1085280"/>
                </a:cubicBezTo>
                <a:cubicBezTo>
                  <a:pt x="3603229" y="1062261"/>
                  <a:pt x="3543697" y="978124"/>
                  <a:pt x="3485753" y="951930"/>
                </a:cubicBezTo>
                <a:cubicBezTo>
                  <a:pt x="3427809" y="925736"/>
                  <a:pt x="3364309" y="954311"/>
                  <a:pt x="3295253" y="928117"/>
                </a:cubicBezTo>
                <a:cubicBezTo>
                  <a:pt x="3226197" y="901923"/>
                  <a:pt x="3132535" y="824136"/>
                  <a:pt x="3071416" y="794767"/>
                </a:cubicBezTo>
                <a:cubicBezTo>
                  <a:pt x="3010297" y="765398"/>
                  <a:pt x="2993628" y="760636"/>
                  <a:pt x="2928541" y="751905"/>
                </a:cubicBezTo>
                <a:cubicBezTo>
                  <a:pt x="2863454" y="743174"/>
                  <a:pt x="2732485" y="740793"/>
                  <a:pt x="2680891" y="742380"/>
                </a:cubicBezTo>
                <a:cubicBezTo>
                  <a:pt x="2629297" y="743967"/>
                  <a:pt x="2653903" y="765399"/>
                  <a:pt x="2618978" y="761430"/>
                </a:cubicBezTo>
                <a:cubicBezTo>
                  <a:pt x="2584053" y="757461"/>
                  <a:pt x="2528491" y="728886"/>
                  <a:pt x="2471341" y="718567"/>
                </a:cubicBezTo>
                <a:cubicBezTo>
                  <a:pt x="2414191" y="708248"/>
                  <a:pt x="2327672" y="713011"/>
                  <a:pt x="2276078" y="699517"/>
                </a:cubicBezTo>
                <a:cubicBezTo>
                  <a:pt x="2224484" y="686023"/>
                  <a:pt x="2192734" y="652686"/>
                  <a:pt x="2161778" y="637605"/>
                </a:cubicBezTo>
                <a:cubicBezTo>
                  <a:pt x="2130822" y="622524"/>
                  <a:pt x="2123679" y="615380"/>
                  <a:pt x="2090341" y="609030"/>
                </a:cubicBezTo>
                <a:cubicBezTo>
                  <a:pt x="2057004" y="602680"/>
                  <a:pt x="1996678" y="607442"/>
                  <a:pt x="1961753" y="599505"/>
                </a:cubicBezTo>
                <a:cubicBezTo>
                  <a:pt x="1926828" y="591568"/>
                  <a:pt x="1880791" y="561405"/>
                  <a:pt x="1880791" y="561405"/>
                </a:cubicBezTo>
                <a:cubicBezTo>
                  <a:pt x="1853804" y="548705"/>
                  <a:pt x="1842690" y="535211"/>
                  <a:pt x="1799828" y="523305"/>
                </a:cubicBezTo>
                <a:cubicBezTo>
                  <a:pt x="1756966" y="511399"/>
                  <a:pt x="1664097" y="506636"/>
                  <a:pt x="1623616" y="489967"/>
                </a:cubicBezTo>
                <a:cubicBezTo>
                  <a:pt x="1583135" y="473298"/>
                  <a:pt x="1572816" y="450280"/>
                  <a:pt x="1556941" y="423292"/>
                </a:cubicBezTo>
                <a:cubicBezTo>
                  <a:pt x="1541066" y="396305"/>
                  <a:pt x="1542654" y="352648"/>
                  <a:pt x="1528366" y="328042"/>
                </a:cubicBezTo>
                <a:cubicBezTo>
                  <a:pt x="1514078" y="303436"/>
                  <a:pt x="1504553" y="289149"/>
                  <a:pt x="1471216" y="275655"/>
                </a:cubicBezTo>
                <a:cubicBezTo>
                  <a:pt x="1437879" y="262161"/>
                  <a:pt x="1363266" y="261368"/>
                  <a:pt x="1328341" y="247080"/>
                </a:cubicBezTo>
                <a:cubicBezTo>
                  <a:pt x="1293416" y="232793"/>
                  <a:pt x="1284685" y="205011"/>
                  <a:pt x="1261666" y="189930"/>
                </a:cubicBezTo>
                <a:cubicBezTo>
                  <a:pt x="1238647" y="174849"/>
                  <a:pt x="1221184" y="162942"/>
                  <a:pt x="1190228" y="156592"/>
                </a:cubicBezTo>
                <a:cubicBezTo>
                  <a:pt x="1159272" y="150242"/>
                  <a:pt x="1075928" y="151830"/>
                  <a:pt x="1075928" y="151830"/>
                </a:cubicBezTo>
                <a:cubicBezTo>
                  <a:pt x="1009253" y="147861"/>
                  <a:pt x="868759" y="134367"/>
                  <a:pt x="790178" y="132780"/>
                </a:cubicBezTo>
                <a:cubicBezTo>
                  <a:pt x="711597" y="131193"/>
                  <a:pt x="664766" y="140718"/>
                  <a:pt x="604441" y="142305"/>
                </a:cubicBezTo>
                <a:cubicBezTo>
                  <a:pt x="544116" y="143892"/>
                  <a:pt x="528968" y="166023"/>
                  <a:pt x="428228" y="142305"/>
                </a:cubicBezTo>
                <a:cubicBezTo>
                  <a:pt x="327488" y="118588"/>
                  <a:pt x="159940" y="53578"/>
                  <a:pt x="0" y="0"/>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8" name="Полилиния 167"/>
          <p:cNvSpPr/>
          <p:nvPr/>
        </p:nvSpPr>
        <p:spPr>
          <a:xfrm>
            <a:off x="3131840" y="3525011"/>
            <a:ext cx="4608512" cy="1728192"/>
          </a:xfrm>
          <a:custGeom>
            <a:avLst/>
            <a:gdLst>
              <a:gd name="connsiteX0" fmla="*/ 4391025 w 4391025"/>
              <a:gd name="connsiteY0" fmla="*/ 1209675 h 1222375"/>
              <a:gd name="connsiteX1" fmla="*/ 4252913 w 4391025"/>
              <a:gd name="connsiteY1" fmla="*/ 1214438 h 1222375"/>
              <a:gd name="connsiteX2" fmla="*/ 3986213 w 4391025"/>
              <a:gd name="connsiteY2" fmla="*/ 1162050 h 1222375"/>
              <a:gd name="connsiteX3" fmla="*/ 3795713 w 4391025"/>
              <a:gd name="connsiteY3" fmla="*/ 1109663 h 1222375"/>
              <a:gd name="connsiteX4" fmla="*/ 3714750 w 4391025"/>
              <a:gd name="connsiteY4" fmla="*/ 1076325 h 1222375"/>
              <a:gd name="connsiteX5" fmla="*/ 3633788 w 4391025"/>
              <a:gd name="connsiteY5" fmla="*/ 1071563 h 1222375"/>
              <a:gd name="connsiteX6" fmla="*/ 3476625 w 4391025"/>
              <a:gd name="connsiteY6" fmla="*/ 938213 h 1222375"/>
              <a:gd name="connsiteX7" fmla="*/ 3286125 w 4391025"/>
              <a:gd name="connsiteY7" fmla="*/ 914400 h 1222375"/>
              <a:gd name="connsiteX8" fmla="*/ 3062288 w 4391025"/>
              <a:gd name="connsiteY8" fmla="*/ 781050 h 1222375"/>
              <a:gd name="connsiteX9" fmla="*/ 2919413 w 4391025"/>
              <a:gd name="connsiteY9" fmla="*/ 738188 h 1222375"/>
              <a:gd name="connsiteX10" fmla="*/ 2671763 w 4391025"/>
              <a:gd name="connsiteY10" fmla="*/ 728663 h 1222375"/>
              <a:gd name="connsiteX11" fmla="*/ 2609850 w 4391025"/>
              <a:gd name="connsiteY11" fmla="*/ 747713 h 1222375"/>
              <a:gd name="connsiteX12" fmla="*/ 2462213 w 4391025"/>
              <a:gd name="connsiteY12" fmla="*/ 704850 h 1222375"/>
              <a:gd name="connsiteX13" fmla="*/ 2266950 w 4391025"/>
              <a:gd name="connsiteY13" fmla="*/ 685800 h 1222375"/>
              <a:gd name="connsiteX14" fmla="*/ 2152650 w 4391025"/>
              <a:gd name="connsiteY14" fmla="*/ 623888 h 1222375"/>
              <a:gd name="connsiteX15" fmla="*/ 2081213 w 4391025"/>
              <a:gd name="connsiteY15" fmla="*/ 595313 h 1222375"/>
              <a:gd name="connsiteX16" fmla="*/ 1952625 w 4391025"/>
              <a:gd name="connsiteY16" fmla="*/ 585788 h 1222375"/>
              <a:gd name="connsiteX17" fmla="*/ 1871663 w 4391025"/>
              <a:gd name="connsiteY17" fmla="*/ 547688 h 1222375"/>
              <a:gd name="connsiteX18" fmla="*/ 1790700 w 4391025"/>
              <a:gd name="connsiteY18" fmla="*/ 509588 h 1222375"/>
              <a:gd name="connsiteX19" fmla="*/ 1614488 w 4391025"/>
              <a:gd name="connsiteY19" fmla="*/ 476250 h 1222375"/>
              <a:gd name="connsiteX20" fmla="*/ 1547813 w 4391025"/>
              <a:gd name="connsiteY20" fmla="*/ 409575 h 1222375"/>
              <a:gd name="connsiteX21" fmla="*/ 1519238 w 4391025"/>
              <a:gd name="connsiteY21" fmla="*/ 314325 h 1222375"/>
              <a:gd name="connsiteX22" fmla="*/ 1462088 w 4391025"/>
              <a:gd name="connsiteY22" fmla="*/ 261938 h 1222375"/>
              <a:gd name="connsiteX23" fmla="*/ 1319213 w 4391025"/>
              <a:gd name="connsiteY23" fmla="*/ 233363 h 1222375"/>
              <a:gd name="connsiteX24" fmla="*/ 1252538 w 4391025"/>
              <a:gd name="connsiteY24" fmla="*/ 176213 h 1222375"/>
              <a:gd name="connsiteX25" fmla="*/ 1181100 w 4391025"/>
              <a:gd name="connsiteY25" fmla="*/ 142875 h 1222375"/>
              <a:gd name="connsiteX26" fmla="*/ 1066800 w 4391025"/>
              <a:gd name="connsiteY26" fmla="*/ 138113 h 1222375"/>
              <a:gd name="connsiteX27" fmla="*/ 781050 w 4391025"/>
              <a:gd name="connsiteY27" fmla="*/ 119063 h 1222375"/>
              <a:gd name="connsiteX28" fmla="*/ 595313 w 4391025"/>
              <a:gd name="connsiteY28" fmla="*/ 128588 h 1222375"/>
              <a:gd name="connsiteX29" fmla="*/ 419100 w 4391025"/>
              <a:gd name="connsiteY29" fmla="*/ 128588 h 1222375"/>
              <a:gd name="connsiteX30" fmla="*/ 0 w 4391025"/>
              <a:gd name="connsiteY30" fmla="*/ 0 h 1222375"/>
              <a:gd name="connsiteX0" fmla="*/ 4390462 w 4390462"/>
              <a:gd name="connsiteY0" fmla="*/ 1219201 h 1231901"/>
              <a:gd name="connsiteX1" fmla="*/ 4252350 w 4390462"/>
              <a:gd name="connsiteY1" fmla="*/ 1223964 h 1231901"/>
              <a:gd name="connsiteX2" fmla="*/ 3985650 w 4390462"/>
              <a:gd name="connsiteY2" fmla="*/ 1171576 h 1231901"/>
              <a:gd name="connsiteX3" fmla="*/ 3795150 w 4390462"/>
              <a:gd name="connsiteY3" fmla="*/ 1119189 h 1231901"/>
              <a:gd name="connsiteX4" fmla="*/ 3714187 w 4390462"/>
              <a:gd name="connsiteY4" fmla="*/ 1085851 h 1231901"/>
              <a:gd name="connsiteX5" fmla="*/ 3633225 w 4390462"/>
              <a:gd name="connsiteY5" fmla="*/ 1081089 h 1231901"/>
              <a:gd name="connsiteX6" fmla="*/ 3476062 w 4390462"/>
              <a:gd name="connsiteY6" fmla="*/ 947739 h 1231901"/>
              <a:gd name="connsiteX7" fmla="*/ 3285562 w 4390462"/>
              <a:gd name="connsiteY7" fmla="*/ 923926 h 1231901"/>
              <a:gd name="connsiteX8" fmla="*/ 3061725 w 4390462"/>
              <a:gd name="connsiteY8" fmla="*/ 790576 h 1231901"/>
              <a:gd name="connsiteX9" fmla="*/ 2918850 w 4390462"/>
              <a:gd name="connsiteY9" fmla="*/ 747714 h 1231901"/>
              <a:gd name="connsiteX10" fmla="*/ 2671200 w 4390462"/>
              <a:gd name="connsiteY10" fmla="*/ 738189 h 1231901"/>
              <a:gd name="connsiteX11" fmla="*/ 2609287 w 4390462"/>
              <a:gd name="connsiteY11" fmla="*/ 757239 h 1231901"/>
              <a:gd name="connsiteX12" fmla="*/ 2461650 w 4390462"/>
              <a:gd name="connsiteY12" fmla="*/ 714376 h 1231901"/>
              <a:gd name="connsiteX13" fmla="*/ 2266387 w 4390462"/>
              <a:gd name="connsiteY13" fmla="*/ 695326 h 1231901"/>
              <a:gd name="connsiteX14" fmla="*/ 2152087 w 4390462"/>
              <a:gd name="connsiteY14" fmla="*/ 633414 h 1231901"/>
              <a:gd name="connsiteX15" fmla="*/ 2080650 w 4390462"/>
              <a:gd name="connsiteY15" fmla="*/ 604839 h 1231901"/>
              <a:gd name="connsiteX16" fmla="*/ 1952062 w 4390462"/>
              <a:gd name="connsiteY16" fmla="*/ 595314 h 1231901"/>
              <a:gd name="connsiteX17" fmla="*/ 1871100 w 4390462"/>
              <a:gd name="connsiteY17" fmla="*/ 557214 h 1231901"/>
              <a:gd name="connsiteX18" fmla="*/ 1790137 w 4390462"/>
              <a:gd name="connsiteY18" fmla="*/ 519114 h 1231901"/>
              <a:gd name="connsiteX19" fmla="*/ 1613925 w 4390462"/>
              <a:gd name="connsiteY19" fmla="*/ 485776 h 1231901"/>
              <a:gd name="connsiteX20" fmla="*/ 1547250 w 4390462"/>
              <a:gd name="connsiteY20" fmla="*/ 419101 h 1231901"/>
              <a:gd name="connsiteX21" fmla="*/ 1518675 w 4390462"/>
              <a:gd name="connsiteY21" fmla="*/ 323851 h 1231901"/>
              <a:gd name="connsiteX22" fmla="*/ 1461525 w 4390462"/>
              <a:gd name="connsiteY22" fmla="*/ 271464 h 1231901"/>
              <a:gd name="connsiteX23" fmla="*/ 1318650 w 4390462"/>
              <a:gd name="connsiteY23" fmla="*/ 242889 h 1231901"/>
              <a:gd name="connsiteX24" fmla="*/ 1251975 w 4390462"/>
              <a:gd name="connsiteY24" fmla="*/ 185739 h 1231901"/>
              <a:gd name="connsiteX25" fmla="*/ 1180537 w 4390462"/>
              <a:gd name="connsiteY25" fmla="*/ 152401 h 1231901"/>
              <a:gd name="connsiteX26" fmla="*/ 1066237 w 4390462"/>
              <a:gd name="connsiteY26" fmla="*/ 147639 h 1231901"/>
              <a:gd name="connsiteX27" fmla="*/ 780487 w 4390462"/>
              <a:gd name="connsiteY27" fmla="*/ 128589 h 1231901"/>
              <a:gd name="connsiteX28" fmla="*/ 594750 w 4390462"/>
              <a:gd name="connsiteY28" fmla="*/ 138114 h 1231901"/>
              <a:gd name="connsiteX29" fmla="*/ 418537 w 4390462"/>
              <a:gd name="connsiteY29" fmla="*/ 138114 h 1231901"/>
              <a:gd name="connsiteX30" fmla="*/ 0 w 4390462"/>
              <a:gd name="connsiteY30" fmla="*/ 0 h 123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90462" h="1231901">
                <a:moveTo>
                  <a:pt x="4390462" y="1219201"/>
                </a:moveTo>
                <a:cubicBezTo>
                  <a:pt x="4355140" y="1225551"/>
                  <a:pt x="4319819" y="1231901"/>
                  <a:pt x="4252350" y="1223964"/>
                </a:cubicBezTo>
                <a:cubicBezTo>
                  <a:pt x="4184881" y="1216027"/>
                  <a:pt x="4061850" y="1189039"/>
                  <a:pt x="3985650" y="1171576"/>
                </a:cubicBezTo>
                <a:cubicBezTo>
                  <a:pt x="3909450" y="1154114"/>
                  <a:pt x="3840394" y="1133476"/>
                  <a:pt x="3795150" y="1119189"/>
                </a:cubicBezTo>
                <a:cubicBezTo>
                  <a:pt x="3749906" y="1104902"/>
                  <a:pt x="3741174" y="1092201"/>
                  <a:pt x="3714187" y="1085851"/>
                </a:cubicBezTo>
                <a:cubicBezTo>
                  <a:pt x="3687200" y="1079501"/>
                  <a:pt x="3672912" y="1104108"/>
                  <a:pt x="3633225" y="1081089"/>
                </a:cubicBezTo>
                <a:cubicBezTo>
                  <a:pt x="3593538" y="1058070"/>
                  <a:pt x="3534006" y="973933"/>
                  <a:pt x="3476062" y="947739"/>
                </a:cubicBezTo>
                <a:cubicBezTo>
                  <a:pt x="3418118" y="921545"/>
                  <a:pt x="3354618" y="950120"/>
                  <a:pt x="3285562" y="923926"/>
                </a:cubicBezTo>
                <a:cubicBezTo>
                  <a:pt x="3216506" y="897732"/>
                  <a:pt x="3122844" y="819945"/>
                  <a:pt x="3061725" y="790576"/>
                </a:cubicBezTo>
                <a:cubicBezTo>
                  <a:pt x="3000606" y="761207"/>
                  <a:pt x="2983937" y="756445"/>
                  <a:pt x="2918850" y="747714"/>
                </a:cubicBezTo>
                <a:cubicBezTo>
                  <a:pt x="2853763" y="738983"/>
                  <a:pt x="2722794" y="736602"/>
                  <a:pt x="2671200" y="738189"/>
                </a:cubicBezTo>
                <a:cubicBezTo>
                  <a:pt x="2619606" y="739776"/>
                  <a:pt x="2644212" y="761208"/>
                  <a:pt x="2609287" y="757239"/>
                </a:cubicBezTo>
                <a:cubicBezTo>
                  <a:pt x="2574362" y="753270"/>
                  <a:pt x="2518800" y="724695"/>
                  <a:pt x="2461650" y="714376"/>
                </a:cubicBezTo>
                <a:cubicBezTo>
                  <a:pt x="2404500" y="704057"/>
                  <a:pt x="2317981" y="708820"/>
                  <a:pt x="2266387" y="695326"/>
                </a:cubicBezTo>
                <a:cubicBezTo>
                  <a:pt x="2214793" y="681832"/>
                  <a:pt x="2183043" y="648495"/>
                  <a:pt x="2152087" y="633414"/>
                </a:cubicBezTo>
                <a:cubicBezTo>
                  <a:pt x="2121131" y="618333"/>
                  <a:pt x="2113988" y="611189"/>
                  <a:pt x="2080650" y="604839"/>
                </a:cubicBezTo>
                <a:cubicBezTo>
                  <a:pt x="2047313" y="598489"/>
                  <a:pt x="1986987" y="603251"/>
                  <a:pt x="1952062" y="595314"/>
                </a:cubicBezTo>
                <a:cubicBezTo>
                  <a:pt x="1917137" y="587377"/>
                  <a:pt x="1871100" y="557214"/>
                  <a:pt x="1871100" y="557214"/>
                </a:cubicBezTo>
                <a:cubicBezTo>
                  <a:pt x="1844113" y="544514"/>
                  <a:pt x="1832999" y="531020"/>
                  <a:pt x="1790137" y="519114"/>
                </a:cubicBezTo>
                <a:cubicBezTo>
                  <a:pt x="1747275" y="507208"/>
                  <a:pt x="1654406" y="502445"/>
                  <a:pt x="1613925" y="485776"/>
                </a:cubicBezTo>
                <a:cubicBezTo>
                  <a:pt x="1573444" y="469107"/>
                  <a:pt x="1563125" y="446089"/>
                  <a:pt x="1547250" y="419101"/>
                </a:cubicBezTo>
                <a:cubicBezTo>
                  <a:pt x="1531375" y="392114"/>
                  <a:pt x="1532963" y="348457"/>
                  <a:pt x="1518675" y="323851"/>
                </a:cubicBezTo>
                <a:cubicBezTo>
                  <a:pt x="1504387" y="299245"/>
                  <a:pt x="1494862" y="284958"/>
                  <a:pt x="1461525" y="271464"/>
                </a:cubicBezTo>
                <a:cubicBezTo>
                  <a:pt x="1428188" y="257970"/>
                  <a:pt x="1353575" y="257177"/>
                  <a:pt x="1318650" y="242889"/>
                </a:cubicBezTo>
                <a:cubicBezTo>
                  <a:pt x="1283725" y="228602"/>
                  <a:pt x="1274994" y="200820"/>
                  <a:pt x="1251975" y="185739"/>
                </a:cubicBezTo>
                <a:cubicBezTo>
                  <a:pt x="1228956" y="170658"/>
                  <a:pt x="1211493" y="158751"/>
                  <a:pt x="1180537" y="152401"/>
                </a:cubicBezTo>
                <a:cubicBezTo>
                  <a:pt x="1149581" y="146051"/>
                  <a:pt x="1066237" y="147639"/>
                  <a:pt x="1066237" y="147639"/>
                </a:cubicBezTo>
                <a:cubicBezTo>
                  <a:pt x="999562" y="143670"/>
                  <a:pt x="859068" y="130176"/>
                  <a:pt x="780487" y="128589"/>
                </a:cubicBezTo>
                <a:cubicBezTo>
                  <a:pt x="701906" y="127002"/>
                  <a:pt x="655075" y="136527"/>
                  <a:pt x="594750" y="138114"/>
                </a:cubicBezTo>
                <a:cubicBezTo>
                  <a:pt x="534425" y="139701"/>
                  <a:pt x="517662" y="161133"/>
                  <a:pt x="418537" y="138114"/>
                </a:cubicBezTo>
                <a:cubicBezTo>
                  <a:pt x="319412" y="115095"/>
                  <a:pt x="159940" y="53578"/>
                  <a:pt x="0" y="0"/>
                </a:cubicBezTo>
              </a:path>
            </a:pathLst>
          </a:cu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8" name="Овал 97"/>
          <p:cNvSpPr/>
          <p:nvPr/>
        </p:nvSpPr>
        <p:spPr>
          <a:xfrm>
            <a:off x="6514058" y="4736405"/>
            <a:ext cx="108000" cy="144000"/>
          </a:xfrm>
          <a:prstGeom prst="ellipse">
            <a:avLst/>
          </a:prstGeom>
          <a:solidFill>
            <a:schemeClr val="tx1">
              <a:lumMod val="75000"/>
              <a:lumOff val="25000"/>
            </a:schemeClr>
          </a:soli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2" name="Скругленная прямоугольная выноска 181"/>
          <p:cNvSpPr/>
          <p:nvPr/>
        </p:nvSpPr>
        <p:spPr>
          <a:xfrm>
            <a:off x="5715000" y="5334000"/>
            <a:ext cx="1548680" cy="768085"/>
          </a:xfrm>
          <a:prstGeom prst="wedgeRoundRectCallout">
            <a:avLst>
              <a:gd name="adj1" fmla="val 7291"/>
              <a:gd name="adj2" fmla="val -105985"/>
              <a:gd name="adj3" fmla="val 16667"/>
            </a:avLst>
          </a:prstGeom>
          <a:solidFill>
            <a:srgbClr val="5F992B"/>
          </a:solidFill>
          <a:ln w="9525"/>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b"/>
          <a:lstStyle/>
          <a:p>
            <a:pPr lvl="0" algn="ctr">
              <a:lnSpc>
                <a:spcPts val="1800"/>
              </a:lnSpc>
            </a:pPr>
            <a:r>
              <a:rPr lang="ru-RU" b="1" dirty="0" smtClean="0">
                <a:solidFill>
                  <a:prstClr val="white"/>
                </a:solidFill>
                <a:latin typeface="RussianRail A Pro" pitchFamily="50" charset="-52"/>
                <a:ea typeface="Tahoma" pitchFamily="34" charset="0"/>
                <a:cs typeface="Arial" pitchFamily="34" charset="0"/>
              </a:rPr>
              <a:t>80+20</a:t>
            </a:r>
            <a:r>
              <a:rPr lang="ru-RU" sz="1100" dirty="0" smtClean="0">
                <a:solidFill>
                  <a:prstClr val="white"/>
                </a:solidFill>
                <a:latin typeface="Verdana" pitchFamily="34" charset="0"/>
              </a:rPr>
              <a:t>  </a:t>
            </a:r>
          </a:p>
          <a:p>
            <a:pPr lvl="0" algn="ctr">
              <a:lnSpc>
                <a:spcPts val="1500"/>
              </a:lnSpc>
            </a:pPr>
            <a:r>
              <a:rPr lang="ru-RU" sz="1100" dirty="0" smtClean="0">
                <a:solidFill>
                  <a:prstClr val="white"/>
                </a:solidFill>
                <a:latin typeface="Verdana" pitchFamily="34" charset="0"/>
              </a:rPr>
              <a:t>пар поездов</a:t>
            </a:r>
            <a:endParaRPr lang="ru-RU" b="1" dirty="0" smtClean="0">
              <a:solidFill>
                <a:prstClr val="white"/>
              </a:solidFill>
              <a:latin typeface="Arial" pitchFamily="34" charset="0"/>
              <a:ea typeface="Tahoma" pitchFamily="34" charset="0"/>
              <a:cs typeface="Arial" pitchFamily="34" charset="0"/>
            </a:endParaRPr>
          </a:p>
        </p:txBody>
      </p:sp>
      <p:sp>
        <p:nvSpPr>
          <p:cNvPr id="103" name="Полилиния 102"/>
          <p:cNvSpPr/>
          <p:nvPr/>
        </p:nvSpPr>
        <p:spPr>
          <a:xfrm>
            <a:off x="4448175" y="1231901"/>
            <a:ext cx="1554568" cy="2482851"/>
          </a:xfrm>
          <a:custGeom>
            <a:avLst/>
            <a:gdLst>
              <a:gd name="connsiteX0" fmla="*/ 0 w 1554568"/>
              <a:gd name="connsiteY0" fmla="*/ 1862138 h 1862138"/>
              <a:gd name="connsiteX1" fmla="*/ 14288 w 1554568"/>
              <a:gd name="connsiteY1" fmla="*/ 1857375 h 1862138"/>
              <a:gd name="connsiteX2" fmla="*/ 19050 w 1554568"/>
              <a:gd name="connsiteY2" fmla="*/ 1833563 h 1862138"/>
              <a:gd name="connsiteX3" fmla="*/ 28575 w 1554568"/>
              <a:gd name="connsiteY3" fmla="*/ 1800225 h 1862138"/>
              <a:gd name="connsiteX4" fmla="*/ 57150 w 1554568"/>
              <a:gd name="connsiteY4" fmla="*/ 1776413 h 1862138"/>
              <a:gd name="connsiteX5" fmla="*/ 76200 w 1554568"/>
              <a:gd name="connsiteY5" fmla="*/ 1733550 h 1862138"/>
              <a:gd name="connsiteX6" fmla="*/ 90488 w 1554568"/>
              <a:gd name="connsiteY6" fmla="*/ 1695450 h 1862138"/>
              <a:gd name="connsiteX7" fmla="*/ 104775 w 1554568"/>
              <a:gd name="connsiteY7" fmla="*/ 1690688 h 1862138"/>
              <a:gd name="connsiteX8" fmla="*/ 123825 w 1554568"/>
              <a:gd name="connsiteY8" fmla="*/ 1662113 h 1862138"/>
              <a:gd name="connsiteX9" fmla="*/ 147638 w 1554568"/>
              <a:gd name="connsiteY9" fmla="*/ 1619250 h 1862138"/>
              <a:gd name="connsiteX10" fmla="*/ 161925 w 1554568"/>
              <a:gd name="connsiteY10" fmla="*/ 1614488 h 1862138"/>
              <a:gd name="connsiteX11" fmla="*/ 204788 w 1554568"/>
              <a:gd name="connsiteY11" fmla="*/ 1604963 h 1862138"/>
              <a:gd name="connsiteX12" fmla="*/ 214313 w 1554568"/>
              <a:gd name="connsiteY12" fmla="*/ 1590675 h 1862138"/>
              <a:gd name="connsiteX13" fmla="*/ 219075 w 1554568"/>
              <a:gd name="connsiteY13" fmla="*/ 1576388 h 1862138"/>
              <a:gd name="connsiteX14" fmla="*/ 247650 w 1554568"/>
              <a:gd name="connsiteY14" fmla="*/ 1566863 h 1862138"/>
              <a:gd name="connsiteX15" fmla="*/ 261938 w 1554568"/>
              <a:gd name="connsiteY15" fmla="*/ 1557338 h 1862138"/>
              <a:gd name="connsiteX16" fmla="*/ 276225 w 1554568"/>
              <a:gd name="connsiteY16" fmla="*/ 1552575 h 1862138"/>
              <a:gd name="connsiteX17" fmla="*/ 290513 w 1554568"/>
              <a:gd name="connsiteY17" fmla="*/ 1538288 h 1862138"/>
              <a:gd name="connsiteX18" fmla="*/ 319088 w 1554568"/>
              <a:gd name="connsiteY18" fmla="*/ 1524000 h 1862138"/>
              <a:gd name="connsiteX19" fmla="*/ 333375 w 1554568"/>
              <a:gd name="connsiteY19" fmla="*/ 1509713 h 1862138"/>
              <a:gd name="connsiteX20" fmla="*/ 347663 w 1554568"/>
              <a:gd name="connsiteY20" fmla="*/ 1504950 h 1862138"/>
              <a:gd name="connsiteX21" fmla="*/ 361950 w 1554568"/>
              <a:gd name="connsiteY21" fmla="*/ 1495425 h 1862138"/>
              <a:gd name="connsiteX22" fmla="*/ 371475 w 1554568"/>
              <a:gd name="connsiteY22" fmla="*/ 1481138 h 1862138"/>
              <a:gd name="connsiteX23" fmla="*/ 400050 w 1554568"/>
              <a:gd name="connsiteY23" fmla="*/ 1466850 h 1862138"/>
              <a:gd name="connsiteX24" fmla="*/ 414338 w 1554568"/>
              <a:gd name="connsiteY24" fmla="*/ 1452563 h 1862138"/>
              <a:gd name="connsiteX25" fmla="*/ 433388 w 1554568"/>
              <a:gd name="connsiteY25" fmla="*/ 1438275 h 1862138"/>
              <a:gd name="connsiteX26" fmla="*/ 438150 w 1554568"/>
              <a:gd name="connsiteY26" fmla="*/ 1423988 h 1862138"/>
              <a:gd name="connsiteX27" fmla="*/ 481013 w 1554568"/>
              <a:gd name="connsiteY27" fmla="*/ 1390650 h 1862138"/>
              <a:gd name="connsiteX28" fmla="*/ 495300 w 1554568"/>
              <a:gd name="connsiteY28" fmla="*/ 1381125 h 1862138"/>
              <a:gd name="connsiteX29" fmla="*/ 523875 w 1554568"/>
              <a:gd name="connsiteY29" fmla="*/ 1352550 h 1862138"/>
              <a:gd name="connsiteX30" fmla="*/ 538163 w 1554568"/>
              <a:gd name="connsiteY30" fmla="*/ 1343025 h 1862138"/>
              <a:gd name="connsiteX31" fmla="*/ 542925 w 1554568"/>
              <a:gd name="connsiteY31" fmla="*/ 1328738 h 1862138"/>
              <a:gd name="connsiteX32" fmla="*/ 571500 w 1554568"/>
              <a:gd name="connsiteY32" fmla="*/ 1309688 h 1862138"/>
              <a:gd name="connsiteX33" fmla="*/ 581025 w 1554568"/>
              <a:gd name="connsiteY33" fmla="*/ 1295400 h 1862138"/>
              <a:gd name="connsiteX34" fmla="*/ 609600 w 1554568"/>
              <a:gd name="connsiteY34" fmla="*/ 1271588 h 1862138"/>
              <a:gd name="connsiteX35" fmla="*/ 619125 w 1554568"/>
              <a:gd name="connsiteY35" fmla="*/ 1257300 h 1862138"/>
              <a:gd name="connsiteX36" fmla="*/ 633413 w 1554568"/>
              <a:gd name="connsiteY36" fmla="*/ 1247775 h 1862138"/>
              <a:gd name="connsiteX37" fmla="*/ 647700 w 1554568"/>
              <a:gd name="connsiteY37" fmla="*/ 1233488 h 1862138"/>
              <a:gd name="connsiteX38" fmla="*/ 652463 w 1554568"/>
              <a:gd name="connsiteY38" fmla="*/ 1219200 h 1862138"/>
              <a:gd name="connsiteX39" fmla="*/ 757238 w 1554568"/>
              <a:gd name="connsiteY39" fmla="*/ 1204913 h 1862138"/>
              <a:gd name="connsiteX40" fmla="*/ 771525 w 1554568"/>
              <a:gd name="connsiteY40" fmla="*/ 1200150 h 1862138"/>
              <a:gd name="connsiteX41" fmla="*/ 838200 w 1554568"/>
              <a:gd name="connsiteY41" fmla="*/ 1185863 h 1862138"/>
              <a:gd name="connsiteX42" fmla="*/ 866775 w 1554568"/>
              <a:gd name="connsiteY42" fmla="*/ 1181100 h 1862138"/>
              <a:gd name="connsiteX43" fmla="*/ 890588 w 1554568"/>
              <a:gd name="connsiteY43" fmla="*/ 1176338 h 1862138"/>
              <a:gd name="connsiteX44" fmla="*/ 919163 w 1554568"/>
              <a:gd name="connsiteY44" fmla="*/ 1166813 h 1862138"/>
              <a:gd name="connsiteX45" fmla="*/ 933450 w 1554568"/>
              <a:gd name="connsiteY45" fmla="*/ 1157288 h 1862138"/>
              <a:gd name="connsiteX46" fmla="*/ 995363 w 1554568"/>
              <a:gd name="connsiteY46" fmla="*/ 1147763 h 1862138"/>
              <a:gd name="connsiteX47" fmla="*/ 1038225 w 1554568"/>
              <a:gd name="connsiteY47" fmla="*/ 1138238 h 1862138"/>
              <a:gd name="connsiteX48" fmla="*/ 1052513 w 1554568"/>
              <a:gd name="connsiteY48" fmla="*/ 1133475 h 1862138"/>
              <a:gd name="connsiteX49" fmla="*/ 1057275 w 1554568"/>
              <a:gd name="connsiteY49" fmla="*/ 1114425 h 1862138"/>
              <a:gd name="connsiteX50" fmla="*/ 1076325 w 1554568"/>
              <a:gd name="connsiteY50" fmla="*/ 1109663 h 1862138"/>
              <a:gd name="connsiteX51" fmla="*/ 1090613 w 1554568"/>
              <a:gd name="connsiteY51" fmla="*/ 1100138 h 1862138"/>
              <a:gd name="connsiteX52" fmla="*/ 1104900 w 1554568"/>
              <a:gd name="connsiteY52" fmla="*/ 1095375 h 1862138"/>
              <a:gd name="connsiteX53" fmla="*/ 1119188 w 1554568"/>
              <a:gd name="connsiteY53" fmla="*/ 1081088 h 1862138"/>
              <a:gd name="connsiteX54" fmla="*/ 1128713 w 1554568"/>
              <a:gd name="connsiteY54" fmla="*/ 1066800 h 1862138"/>
              <a:gd name="connsiteX55" fmla="*/ 1152525 w 1554568"/>
              <a:gd name="connsiteY55" fmla="*/ 1062038 h 1862138"/>
              <a:gd name="connsiteX56" fmla="*/ 1171575 w 1554568"/>
              <a:gd name="connsiteY56" fmla="*/ 1057275 h 1862138"/>
              <a:gd name="connsiteX57" fmla="*/ 1204913 w 1554568"/>
              <a:gd name="connsiteY57" fmla="*/ 1023938 h 1862138"/>
              <a:gd name="connsiteX58" fmla="*/ 1219200 w 1554568"/>
              <a:gd name="connsiteY58" fmla="*/ 1014413 h 1862138"/>
              <a:gd name="connsiteX59" fmla="*/ 1243013 w 1554568"/>
              <a:gd name="connsiteY59" fmla="*/ 995363 h 1862138"/>
              <a:gd name="connsiteX60" fmla="*/ 1281113 w 1554568"/>
              <a:gd name="connsiteY60" fmla="*/ 985838 h 1862138"/>
              <a:gd name="connsiteX61" fmla="*/ 1295400 w 1554568"/>
              <a:gd name="connsiteY61" fmla="*/ 971550 h 1862138"/>
              <a:gd name="connsiteX62" fmla="*/ 1309688 w 1554568"/>
              <a:gd name="connsiteY62" fmla="*/ 962025 h 1862138"/>
              <a:gd name="connsiteX63" fmla="*/ 1347788 w 1554568"/>
              <a:gd name="connsiteY63" fmla="*/ 919163 h 1862138"/>
              <a:gd name="connsiteX64" fmla="*/ 1376363 w 1554568"/>
              <a:gd name="connsiteY64" fmla="*/ 862013 h 1862138"/>
              <a:gd name="connsiteX65" fmla="*/ 1385888 w 1554568"/>
              <a:gd name="connsiteY65" fmla="*/ 842963 h 1862138"/>
              <a:gd name="connsiteX66" fmla="*/ 1409700 w 1554568"/>
              <a:gd name="connsiteY66" fmla="*/ 814388 h 1862138"/>
              <a:gd name="connsiteX67" fmla="*/ 1419225 w 1554568"/>
              <a:gd name="connsiteY67" fmla="*/ 781050 h 1862138"/>
              <a:gd name="connsiteX68" fmla="*/ 1433513 w 1554568"/>
              <a:gd name="connsiteY68" fmla="*/ 733425 h 1862138"/>
              <a:gd name="connsiteX69" fmla="*/ 1438275 w 1554568"/>
              <a:gd name="connsiteY69" fmla="*/ 714375 h 1862138"/>
              <a:gd name="connsiteX70" fmla="*/ 1443038 w 1554568"/>
              <a:gd name="connsiteY70" fmla="*/ 700088 h 1862138"/>
              <a:gd name="connsiteX71" fmla="*/ 1452563 w 1554568"/>
              <a:gd name="connsiteY71" fmla="*/ 666750 h 1862138"/>
              <a:gd name="connsiteX72" fmla="*/ 1462088 w 1554568"/>
              <a:gd name="connsiteY72" fmla="*/ 652463 h 1862138"/>
              <a:gd name="connsiteX73" fmla="*/ 1481138 w 1554568"/>
              <a:gd name="connsiteY73" fmla="*/ 609600 h 1862138"/>
              <a:gd name="connsiteX74" fmla="*/ 1500188 w 1554568"/>
              <a:gd name="connsiteY74" fmla="*/ 566738 h 1862138"/>
              <a:gd name="connsiteX75" fmla="*/ 1504950 w 1554568"/>
              <a:gd name="connsiteY75" fmla="*/ 552450 h 1862138"/>
              <a:gd name="connsiteX76" fmla="*/ 1514475 w 1554568"/>
              <a:gd name="connsiteY76" fmla="*/ 509588 h 1862138"/>
              <a:gd name="connsiteX77" fmla="*/ 1524000 w 1554568"/>
              <a:gd name="connsiteY77" fmla="*/ 428625 h 1862138"/>
              <a:gd name="connsiteX78" fmla="*/ 1533525 w 1554568"/>
              <a:gd name="connsiteY78" fmla="*/ 400050 h 1862138"/>
              <a:gd name="connsiteX79" fmla="*/ 1543050 w 1554568"/>
              <a:gd name="connsiteY79" fmla="*/ 371475 h 1862138"/>
              <a:gd name="connsiteX80" fmla="*/ 1547813 w 1554568"/>
              <a:gd name="connsiteY80" fmla="*/ 342900 h 1862138"/>
              <a:gd name="connsiteX81" fmla="*/ 1533525 w 1554568"/>
              <a:gd name="connsiteY81" fmla="*/ 261938 h 1862138"/>
              <a:gd name="connsiteX82" fmla="*/ 1519238 w 1554568"/>
              <a:gd name="connsiteY82" fmla="*/ 252413 h 1862138"/>
              <a:gd name="connsiteX83" fmla="*/ 1504950 w 1554568"/>
              <a:gd name="connsiteY83" fmla="*/ 238125 h 1862138"/>
              <a:gd name="connsiteX84" fmla="*/ 1476375 w 1554568"/>
              <a:gd name="connsiteY84" fmla="*/ 219075 h 1862138"/>
              <a:gd name="connsiteX85" fmla="*/ 1466850 w 1554568"/>
              <a:gd name="connsiteY85" fmla="*/ 204788 h 1862138"/>
              <a:gd name="connsiteX86" fmla="*/ 1433513 w 1554568"/>
              <a:gd name="connsiteY86" fmla="*/ 161925 h 1862138"/>
              <a:gd name="connsiteX87" fmla="*/ 1419225 w 1554568"/>
              <a:gd name="connsiteY87" fmla="*/ 123825 h 1862138"/>
              <a:gd name="connsiteX88" fmla="*/ 1428750 w 1554568"/>
              <a:gd name="connsiteY88" fmla="*/ 57150 h 1862138"/>
              <a:gd name="connsiteX89" fmla="*/ 1462088 w 1554568"/>
              <a:gd name="connsiteY89" fmla="*/ 9525 h 1862138"/>
              <a:gd name="connsiteX90" fmla="*/ 1462088 w 1554568"/>
              <a:gd name="connsiteY90" fmla="*/ 0 h 186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554568" h="1862138">
                <a:moveTo>
                  <a:pt x="0" y="1862138"/>
                </a:moveTo>
                <a:cubicBezTo>
                  <a:pt x="4763" y="1860550"/>
                  <a:pt x="11503" y="1861552"/>
                  <a:pt x="14288" y="1857375"/>
                </a:cubicBezTo>
                <a:cubicBezTo>
                  <a:pt x="18778" y="1850640"/>
                  <a:pt x="17294" y="1841465"/>
                  <a:pt x="19050" y="1833563"/>
                </a:cubicBezTo>
                <a:cubicBezTo>
                  <a:pt x="19578" y="1831186"/>
                  <a:pt x="25925" y="1804200"/>
                  <a:pt x="28575" y="1800225"/>
                </a:cubicBezTo>
                <a:cubicBezTo>
                  <a:pt x="35907" y="1789227"/>
                  <a:pt x="46610" y="1783440"/>
                  <a:pt x="57150" y="1776413"/>
                </a:cubicBezTo>
                <a:cubicBezTo>
                  <a:pt x="68552" y="1759309"/>
                  <a:pt x="71341" y="1757840"/>
                  <a:pt x="76200" y="1733550"/>
                </a:cubicBezTo>
                <a:cubicBezTo>
                  <a:pt x="78782" y="1720643"/>
                  <a:pt x="78809" y="1704793"/>
                  <a:pt x="90488" y="1695450"/>
                </a:cubicBezTo>
                <a:cubicBezTo>
                  <a:pt x="94408" y="1692314"/>
                  <a:pt x="100013" y="1692275"/>
                  <a:pt x="104775" y="1690688"/>
                </a:cubicBezTo>
                <a:cubicBezTo>
                  <a:pt x="111125" y="1681163"/>
                  <a:pt x="120205" y="1672973"/>
                  <a:pt x="123825" y="1662113"/>
                </a:cubicBezTo>
                <a:cubicBezTo>
                  <a:pt x="130925" y="1640812"/>
                  <a:pt x="129306" y="1631471"/>
                  <a:pt x="147638" y="1619250"/>
                </a:cubicBezTo>
                <a:cubicBezTo>
                  <a:pt x="151815" y="1616465"/>
                  <a:pt x="157025" y="1615577"/>
                  <a:pt x="161925" y="1614488"/>
                </a:cubicBezTo>
                <a:cubicBezTo>
                  <a:pt x="212218" y="1603312"/>
                  <a:pt x="172622" y="1615683"/>
                  <a:pt x="204788" y="1604963"/>
                </a:cubicBezTo>
                <a:cubicBezTo>
                  <a:pt x="207963" y="1600200"/>
                  <a:pt x="211753" y="1595795"/>
                  <a:pt x="214313" y="1590675"/>
                </a:cubicBezTo>
                <a:cubicBezTo>
                  <a:pt x="216558" y="1586185"/>
                  <a:pt x="214990" y="1579306"/>
                  <a:pt x="219075" y="1576388"/>
                </a:cubicBezTo>
                <a:cubicBezTo>
                  <a:pt x="227245" y="1570552"/>
                  <a:pt x="247650" y="1566863"/>
                  <a:pt x="247650" y="1566863"/>
                </a:cubicBezTo>
                <a:cubicBezTo>
                  <a:pt x="252413" y="1563688"/>
                  <a:pt x="256818" y="1559898"/>
                  <a:pt x="261938" y="1557338"/>
                </a:cubicBezTo>
                <a:cubicBezTo>
                  <a:pt x="266428" y="1555093"/>
                  <a:pt x="272048" y="1555360"/>
                  <a:pt x="276225" y="1552575"/>
                </a:cubicBezTo>
                <a:cubicBezTo>
                  <a:pt x="281829" y="1548839"/>
                  <a:pt x="284909" y="1542024"/>
                  <a:pt x="290513" y="1538288"/>
                </a:cubicBezTo>
                <a:cubicBezTo>
                  <a:pt x="333467" y="1509652"/>
                  <a:pt x="274128" y="1561466"/>
                  <a:pt x="319088" y="1524000"/>
                </a:cubicBezTo>
                <a:cubicBezTo>
                  <a:pt x="324262" y="1519688"/>
                  <a:pt x="327771" y="1513449"/>
                  <a:pt x="333375" y="1509713"/>
                </a:cubicBezTo>
                <a:cubicBezTo>
                  <a:pt x="337552" y="1506928"/>
                  <a:pt x="343173" y="1507195"/>
                  <a:pt x="347663" y="1504950"/>
                </a:cubicBezTo>
                <a:cubicBezTo>
                  <a:pt x="352782" y="1502390"/>
                  <a:pt x="357188" y="1498600"/>
                  <a:pt x="361950" y="1495425"/>
                </a:cubicBezTo>
                <a:cubicBezTo>
                  <a:pt x="365125" y="1490663"/>
                  <a:pt x="367428" y="1485185"/>
                  <a:pt x="371475" y="1481138"/>
                </a:cubicBezTo>
                <a:cubicBezTo>
                  <a:pt x="380707" y="1471907"/>
                  <a:pt x="388431" y="1470724"/>
                  <a:pt x="400050" y="1466850"/>
                </a:cubicBezTo>
                <a:cubicBezTo>
                  <a:pt x="404813" y="1462088"/>
                  <a:pt x="409224" y="1456946"/>
                  <a:pt x="414338" y="1452563"/>
                </a:cubicBezTo>
                <a:cubicBezTo>
                  <a:pt x="420365" y="1447397"/>
                  <a:pt x="428307" y="1444373"/>
                  <a:pt x="433388" y="1438275"/>
                </a:cubicBezTo>
                <a:cubicBezTo>
                  <a:pt x="436602" y="1434419"/>
                  <a:pt x="435712" y="1428376"/>
                  <a:pt x="438150" y="1423988"/>
                </a:cubicBezTo>
                <a:cubicBezTo>
                  <a:pt x="457276" y="1389561"/>
                  <a:pt x="449096" y="1397034"/>
                  <a:pt x="481013" y="1390650"/>
                </a:cubicBezTo>
                <a:cubicBezTo>
                  <a:pt x="485775" y="1387475"/>
                  <a:pt x="491022" y="1384928"/>
                  <a:pt x="495300" y="1381125"/>
                </a:cubicBezTo>
                <a:cubicBezTo>
                  <a:pt x="505368" y="1372176"/>
                  <a:pt x="512667" y="1360022"/>
                  <a:pt x="523875" y="1352550"/>
                </a:cubicBezTo>
                <a:lnTo>
                  <a:pt x="538163" y="1343025"/>
                </a:lnTo>
                <a:cubicBezTo>
                  <a:pt x="539750" y="1338263"/>
                  <a:pt x="539375" y="1332288"/>
                  <a:pt x="542925" y="1328738"/>
                </a:cubicBezTo>
                <a:cubicBezTo>
                  <a:pt x="551020" y="1320643"/>
                  <a:pt x="571500" y="1309688"/>
                  <a:pt x="571500" y="1309688"/>
                </a:cubicBezTo>
                <a:cubicBezTo>
                  <a:pt x="574675" y="1304925"/>
                  <a:pt x="577361" y="1299797"/>
                  <a:pt x="581025" y="1295400"/>
                </a:cubicBezTo>
                <a:cubicBezTo>
                  <a:pt x="592482" y="1281651"/>
                  <a:pt x="595554" y="1280952"/>
                  <a:pt x="609600" y="1271588"/>
                </a:cubicBezTo>
                <a:cubicBezTo>
                  <a:pt x="612775" y="1266825"/>
                  <a:pt x="615078" y="1261347"/>
                  <a:pt x="619125" y="1257300"/>
                </a:cubicBezTo>
                <a:cubicBezTo>
                  <a:pt x="623172" y="1253253"/>
                  <a:pt x="629016" y="1251439"/>
                  <a:pt x="633413" y="1247775"/>
                </a:cubicBezTo>
                <a:cubicBezTo>
                  <a:pt x="638587" y="1243463"/>
                  <a:pt x="642938" y="1238250"/>
                  <a:pt x="647700" y="1233488"/>
                </a:cubicBezTo>
                <a:cubicBezTo>
                  <a:pt x="649288" y="1228725"/>
                  <a:pt x="648378" y="1222118"/>
                  <a:pt x="652463" y="1219200"/>
                </a:cubicBezTo>
                <a:cubicBezTo>
                  <a:pt x="674369" y="1203553"/>
                  <a:pt x="749120" y="1205420"/>
                  <a:pt x="757238" y="1204913"/>
                </a:cubicBezTo>
                <a:cubicBezTo>
                  <a:pt x="762000" y="1203325"/>
                  <a:pt x="766698" y="1201529"/>
                  <a:pt x="771525" y="1200150"/>
                </a:cubicBezTo>
                <a:cubicBezTo>
                  <a:pt x="790852" y="1194628"/>
                  <a:pt x="822319" y="1188841"/>
                  <a:pt x="838200" y="1185863"/>
                </a:cubicBezTo>
                <a:cubicBezTo>
                  <a:pt x="847691" y="1184083"/>
                  <a:pt x="857274" y="1182827"/>
                  <a:pt x="866775" y="1181100"/>
                </a:cubicBezTo>
                <a:cubicBezTo>
                  <a:pt x="874739" y="1179652"/>
                  <a:pt x="882778" y="1178468"/>
                  <a:pt x="890588" y="1176338"/>
                </a:cubicBezTo>
                <a:cubicBezTo>
                  <a:pt x="900274" y="1173696"/>
                  <a:pt x="919163" y="1166813"/>
                  <a:pt x="919163" y="1166813"/>
                </a:cubicBezTo>
                <a:cubicBezTo>
                  <a:pt x="923925" y="1163638"/>
                  <a:pt x="928189" y="1159543"/>
                  <a:pt x="933450" y="1157288"/>
                </a:cubicBezTo>
                <a:cubicBezTo>
                  <a:pt x="947888" y="1151100"/>
                  <a:pt x="986753" y="1148720"/>
                  <a:pt x="995363" y="1147763"/>
                </a:cubicBezTo>
                <a:cubicBezTo>
                  <a:pt x="1027524" y="1137041"/>
                  <a:pt x="987938" y="1149413"/>
                  <a:pt x="1038225" y="1138238"/>
                </a:cubicBezTo>
                <a:cubicBezTo>
                  <a:pt x="1043126" y="1137149"/>
                  <a:pt x="1047750" y="1135063"/>
                  <a:pt x="1052513" y="1133475"/>
                </a:cubicBezTo>
                <a:cubicBezTo>
                  <a:pt x="1054100" y="1127125"/>
                  <a:pt x="1052647" y="1119053"/>
                  <a:pt x="1057275" y="1114425"/>
                </a:cubicBezTo>
                <a:cubicBezTo>
                  <a:pt x="1061903" y="1109797"/>
                  <a:pt x="1070309" y="1112241"/>
                  <a:pt x="1076325" y="1109663"/>
                </a:cubicBezTo>
                <a:cubicBezTo>
                  <a:pt x="1081586" y="1107408"/>
                  <a:pt x="1085493" y="1102698"/>
                  <a:pt x="1090613" y="1100138"/>
                </a:cubicBezTo>
                <a:cubicBezTo>
                  <a:pt x="1095103" y="1097893"/>
                  <a:pt x="1100138" y="1096963"/>
                  <a:pt x="1104900" y="1095375"/>
                </a:cubicBezTo>
                <a:cubicBezTo>
                  <a:pt x="1109663" y="1090613"/>
                  <a:pt x="1114876" y="1086262"/>
                  <a:pt x="1119188" y="1081088"/>
                </a:cubicBezTo>
                <a:cubicBezTo>
                  <a:pt x="1122852" y="1076691"/>
                  <a:pt x="1123743" y="1069640"/>
                  <a:pt x="1128713" y="1066800"/>
                </a:cubicBezTo>
                <a:cubicBezTo>
                  <a:pt x="1135741" y="1062784"/>
                  <a:pt x="1144623" y="1063794"/>
                  <a:pt x="1152525" y="1062038"/>
                </a:cubicBezTo>
                <a:cubicBezTo>
                  <a:pt x="1158915" y="1060618"/>
                  <a:pt x="1165225" y="1058863"/>
                  <a:pt x="1171575" y="1057275"/>
                </a:cubicBezTo>
                <a:cubicBezTo>
                  <a:pt x="1193410" y="1024523"/>
                  <a:pt x="1179765" y="1032320"/>
                  <a:pt x="1204913" y="1023938"/>
                </a:cubicBezTo>
                <a:cubicBezTo>
                  <a:pt x="1209675" y="1020763"/>
                  <a:pt x="1215153" y="1018460"/>
                  <a:pt x="1219200" y="1014413"/>
                </a:cubicBezTo>
                <a:cubicBezTo>
                  <a:pt x="1238100" y="995512"/>
                  <a:pt x="1217515" y="1002317"/>
                  <a:pt x="1243013" y="995363"/>
                </a:cubicBezTo>
                <a:cubicBezTo>
                  <a:pt x="1255643" y="991919"/>
                  <a:pt x="1281113" y="985838"/>
                  <a:pt x="1281113" y="985838"/>
                </a:cubicBezTo>
                <a:cubicBezTo>
                  <a:pt x="1285875" y="981075"/>
                  <a:pt x="1290226" y="975862"/>
                  <a:pt x="1295400" y="971550"/>
                </a:cubicBezTo>
                <a:cubicBezTo>
                  <a:pt x="1299797" y="967886"/>
                  <a:pt x="1305410" y="965828"/>
                  <a:pt x="1309688" y="962025"/>
                </a:cubicBezTo>
                <a:cubicBezTo>
                  <a:pt x="1336378" y="938301"/>
                  <a:pt x="1333311" y="940877"/>
                  <a:pt x="1347788" y="919163"/>
                </a:cubicBezTo>
                <a:cubicBezTo>
                  <a:pt x="1360933" y="879728"/>
                  <a:pt x="1351744" y="898942"/>
                  <a:pt x="1376363" y="862013"/>
                </a:cubicBezTo>
                <a:cubicBezTo>
                  <a:pt x="1380301" y="856106"/>
                  <a:pt x="1382366" y="849127"/>
                  <a:pt x="1385888" y="842963"/>
                </a:cubicBezTo>
                <a:cubicBezTo>
                  <a:pt x="1394729" y="827491"/>
                  <a:pt x="1396566" y="827522"/>
                  <a:pt x="1409700" y="814388"/>
                </a:cubicBezTo>
                <a:cubicBezTo>
                  <a:pt x="1424590" y="754835"/>
                  <a:pt x="1405560" y="828877"/>
                  <a:pt x="1419225" y="781050"/>
                </a:cubicBezTo>
                <a:cubicBezTo>
                  <a:pt x="1433614" y="730687"/>
                  <a:pt x="1410888" y="801300"/>
                  <a:pt x="1433513" y="733425"/>
                </a:cubicBezTo>
                <a:cubicBezTo>
                  <a:pt x="1435583" y="727215"/>
                  <a:pt x="1436477" y="720669"/>
                  <a:pt x="1438275" y="714375"/>
                </a:cubicBezTo>
                <a:cubicBezTo>
                  <a:pt x="1439654" y="709548"/>
                  <a:pt x="1441659" y="704915"/>
                  <a:pt x="1443038" y="700088"/>
                </a:cubicBezTo>
                <a:cubicBezTo>
                  <a:pt x="1445074" y="692961"/>
                  <a:pt x="1448754" y="674367"/>
                  <a:pt x="1452563" y="666750"/>
                </a:cubicBezTo>
                <a:cubicBezTo>
                  <a:pt x="1455123" y="661631"/>
                  <a:pt x="1458913" y="657225"/>
                  <a:pt x="1462088" y="652463"/>
                </a:cubicBezTo>
                <a:cubicBezTo>
                  <a:pt x="1473423" y="618458"/>
                  <a:pt x="1466044" y="632242"/>
                  <a:pt x="1481138" y="609600"/>
                </a:cubicBezTo>
                <a:cubicBezTo>
                  <a:pt x="1492473" y="575595"/>
                  <a:pt x="1485094" y="589379"/>
                  <a:pt x="1500188" y="566738"/>
                </a:cubicBezTo>
                <a:cubicBezTo>
                  <a:pt x="1501775" y="561975"/>
                  <a:pt x="1503861" y="557351"/>
                  <a:pt x="1504950" y="552450"/>
                </a:cubicBezTo>
                <a:cubicBezTo>
                  <a:pt x="1516125" y="502163"/>
                  <a:pt x="1503755" y="541749"/>
                  <a:pt x="1514475" y="509588"/>
                </a:cubicBezTo>
                <a:cubicBezTo>
                  <a:pt x="1516145" y="491224"/>
                  <a:pt x="1518541" y="450463"/>
                  <a:pt x="1524000" y="428625"/>
                </a:cubicBezTo>
                <a:cubicBezTo>
                  <a:pt x="1526435" y="418885"/>
                  <a:pt x="1530350" y="409575"/>
                  <a:pt x="1533525" y="400050"/>
                </a:cubicBezTo>
                <a:lnTo>
                  <a:pt x="1543050" y="371475"/>
                </a:lnTo>
                <a:cubicBezTo>
                  <a:pt x="1546103" y="362314"/>
                  <a:pt x="1546225" y="352425"/>
                  <a:pt x="1547813" y="342900"/>
                </a:cubicBezTo>
                <a:cubicBezTo>
                  <a:pt x="1545919" y="316386"/>
                  <a:pt x="1554568" y="282981"/>
                  <a:pt x="1533525" y="261938"/>
                </a:cubicBezTo>
                <a:cubicBezTo>
                  <a:pt x="1529478" y="257891"/>
                  <a:pt x="1523635" y="256077"/>
                  <a:pt x="1519238" y="252413"/>
                </a:cubicBezTo>
                <a:cubicBezTo>
                  <a:pt x="1514064" y="248101"/>
                  <a:pt x="1510267" y="242260"/>
                  <a:pt x="1504950" y="238125"/>
                </a:cubicBezTo>
                <a:cubicBezTo>
                  <a:pt x="1495914" y="231097"/>
                  <a:pt x="1476375" y="219075"/>
                  <a:pt x="1476375" y="219075"/>
                </a:cubicBezTo>
                <a:cubicBezTo>
                  <a:pt x="1473200" y="214313"/>
                  <a:pt x="1470514" y="209185"/>
                  <a:pt x="1466850" y="204788"/>
                </a:cubicBezTo>
                <a:cubicBezTo>
                  <a:pt x="1453153" y="188351"/>
                  <a:pt x="1441538" y="185997"/>
                  <a:pt x="1433513" y="161925"/>
                </a:cubicBezTo>
                <a:cubicBezTo>
                  <a:pt x="1426046" y="139528"/>
                  <a:pt x="1430614" y="152299"/>
                  <a:pt x="1419225" y="123825"/>
                </a:cubicBezTo>
                <a:cubicBezTo>
                  <a:pt x="1419576" y="119965"/>
                  <a:pt x="1419837" y="72748"/>
                  <a:pt x="1428750" y="57150"/>
                </a:cubicBezTo>
                <a:cubicBezTo>
                  <a:pt x="1433645" y="48584"/>
                  <a:pt x="1462088" y="16377"/>
                  <a:pt x="1462088" y="9525"/>
                </a:cubicBezTo>
                <a:lnTo>
                  <a:pt x="1462088" y="0"/>
                </a:ln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4" name="Полилиния 103"/>
          <p:cNvSpPr/>
          <p:nvPr/>
        </p:nvSpPr>
        <p:spPr>
          <a:xfrm>
            <a:off x="4457592" y="1220754"/>
            <a:ext cx="1554568" cy="2482851"/>
          </a:xfrm>
          <a:custGeom>
            <a:avLst/>
            <a:gdLst>
              <a:gd name="connsiteX0" fmla="*/ 0 w 1554568"/>
              <a:gd name="connsiteY0" fmla="*/ 1862138 h 1862138"/>
              <a:gd name="connsiteX1" fmla="*/ 14288 w 1554568"/>
              <a:gd name="connsiteY1" fmla="*/ 1857375 h 1862138"/>
              <a:gd name="connsiteX2" fmla="*/ 19050 w 1554568"/>
              <a:gd name="connsiteY2" fmla="*/ 1833563 h 1862138"/>
              <a:gd name="connsiteX3" fmla="*/ 28575 w 1554568"/>
              <a:gd name="connsiteY3" fmla="*/ 1800225 h 1862138"/>
              <a:gd name="connsiteX4" fmla="*/ 57150 w 1554568"/>
              <a:gd name="connsiteY4" fmla="*/ 1776413 h 1862138"/>
              <a:gd name="connsiteX5" fmla="*/ 76200 w 1554568"/>
              <a:gd name="connsiteY5" fmla="*/ 1733550 h 1862138"/>
              <a:gd name="connsiteX6" fmla="*/ 90488 w 1554568"/>
              <a:gd name="connsiteY6" fmla="*/ 1695450 h 1862138"/>
              <a:gd name="connsiteX7" fmla="*/ 104775 w 1554568"/>
              <a:gd name="connsiteY7" fmla="*/ 1690688 h 1862138"/>
              <a:gd name="connsiteX8" fmla="*/ 123825 w 1554568"/>
              <a:gd name="connsiteY8" fmla="*/ 1662113 h 1862138"/>
              <a:gd name="connsiteX9" fmla="*/ 147638 w 1554568"/>
              <a:gd name="connsiteY9" fmla="*/ 1619250 h 1862138"/>
              <a:gd name="connsiteX10" fmla="*/ 161925 w 1554568"/>
              <a:gd name="connsiteY10" fmla="*/ 1614488 h 1862138"/>
              <a:gd name="connsiteX11" fmla="*/ 204788 w 1554568"/>
              <a:gd name="connsiteY11" fmla="*/ 1604963 h 1862138"/>
              <a:gd name="connsiteX12" fmla="*/ 214313 w 1554568"/>
              <a:gd name="connsiteY12" fmla="*/ 1590675 h 1862138"/>
              <a:gd name="connsiteX13" fmla="*/ 219075 w 1554568"/>
              <a:gd name="connsiteY13" fmla="*/ 1576388 h 1862138"/>
              <a:gd name="connsiteX14" fmla="*/ 247650 w 1554568"/>
              <a:gd name="connsiteY14" fmla="*/ 1566863 h 1862138"/>
              <a:gd name="connsiteX15" fmla="*/ 261938 w 1554568"/>
              <a:gd name="connsiteY15" fmla="*/ 1557338 h 1862138"/>
              <a:gd name="connsiteX16" fmla="*/ 276225 w 1554568"/>
              <a:gd name="connsiteY16" fmla="*/ 1552575 h 1862138"/>
              <a:gd name="connsiteX17" fmla="*/ 290513 w 1554568"/>
              <a:gd name="connsiteY17" fmla="*/ 1538288 h 1862138"/>
              <a:gd name="connsiteX18" fmla="*/ 319088 w 1554568"/>
              <a:gd name="connsiteY18" fmla="*/ 1524000 h 1862138"/>
              <a:gd name="connsiteX19" fmla="*/ 333375 w 1554568"/>
              <a:gd name="connsiteY19" fmla="*/ 1509713 h 1862138"/>
              <a:gd name="connsiteX20" fmla="*/ 347663 w 1554568"/>
              <a:gd name="connsiteY20" fmla="*/ 1504950 h 1862138"/>
              <a:gd name="connsiteX21" fmla="*/ 361950 w 1554568"/>
              <a:gd name="connsiteY21" fmla="*/ 1495425 h 1862138"/>
              <a:gd name="connsiteX22" fmla="*/ 371475 w 1554568"/>
              <a:gd name="connsiteY22" fmla="*/ 1481138 h 1862138"/>
              <a:gd name="connsiteX23" fmla="*/ 400050 w 1554568"/>
              <a:gd name="connsiteY23" fmla="*/ 1466850 h 1862138"/>
              <a:gd name="connsiteX24" fmla="*/ 414338 w 1554568"/>
              <a:gd name="connsiteY24" fmla="*/ 1452563 h 1862138"/>
              <a:gd name="connsiteX25" fmla="*/ 433388 w 1554568"/>
              <a:gd name="connsiteY25" fmla="*/ 1438275 h 1862138"/>
              <a:gd name="connsiteX26" fmla="*/ 438150 w 1554568"/>
              <a:gd name="connsiteY26" fmla="*/ 1423988 h 1862138"/>
              <a:gd name="connsiteX27" fmla="*/ 481013 w 1554568"/>
              <a:gd name="connsiteY27" fmla="*/ 1390650 h 1862138"/>
              <a:gd name="connsiteX28" fmla="*/ 495300 w 1554568"/>
              <a:gd name="connsiteY28" fmla="*/ 1381125 h 1862138"/>
              <a:gd name="connsiteX29" fmla="*/ 523875 w 1554568"/>
              <a:gd name="connsiteY29" fmla="*/ 1352550 h 1862138"/>
              <a:gd name="connsiteX30" fmla="*/ 538163 w 1554568"/>
              <a:gd name="connsiteY30" fmla="*/ 1343025 h 1862138"/>
              <a:gd name="connsiteX31" fmla="*/ 542925 w 1554568"/>
              <a:gd name="connsiteY31" fmla="*/ 1328738 h 1862138"/>
              <a:gd name="connsiteX32" fmla="*/ 571500 w 1554568"/>
              <a:gd name="connsiteY32" fmla="*/ 1309688 h 1862138"/>
              <a:gd name="connsiteX33" fmla="*/ 581025 w 1554568"/>
              <a:gd name="connsiteY33" fmla="*/ 1295400 h 1862138"/>
              <a:gd name="connsiteX34" fmla="*/ 609600 w 1554568"/>
              <a:gd name="connsiteY34" fmla="*/ 1271588 h 1862138"/>
              <a:gd name="connsiteX35" fmla="*/ 619125 w 1554568"/>
              <a:gd name="connsiteY35" fmla="*/ 1257300 h 1862138"/>
              <a:gd name="connsiteX36" fmla="*/ 633413 w 1554568"/>
              <a:gd name="connsiteY36" fmla="*/ 1247775 h 1862138"/>
              <a:gd name="connsiteX37" fmla="*/ 647700 w 1554568"/>
              <a:gd name="connsiteY37" fmla="*/ 1233488 h 1862138"/>
              <a:gd name="connsiteX38" fmla="*/ 652463 w 1554568"/>
              <a:gd name="connsiteY38" fmla="*/ 1219200 h 1862138"/>
              <a:gd name="connsiteX39" fmla="*/ 757238 w 1554568"/>
              <a:gd name="connsiteY39" fmla="*/ 1204913 h 1862138"/>
              <a:gd name="connsiteX40" fmla="*/ 771525 w 1554568"/>
              <a:gd name="connsiteY40" fmla="*/ 1200150 h 1862138"/>
              <a:gd name="connsiteX41" fmla="*/ 838200 w 1554568"/>
              <a:gd name="connsiteY41" fmla="*/ 1185863 h 1862138"/>
              <a:gd name="connsiteX42" fmla="*/ 866775 w 1554568"/>
              <a:gd name="connsiteY42" fmla="*/ 1181100 h 1862138"/>
              <a:gd name="connsiteX43" fmla="*/ 890588 w 1554568"/>
              <a:gd name="connsiteY43" fmla="*/ 1176338 h 1862138"/>
              <a:gd name="connsiteX44" fmla="*/ 919163 w 1554568"/>
              <a:gd name="connsiteY44" fmla="*/ 1166813 h 1862138"/>
              <a:gd name="connsiteX45" fmla="*/ 933450 w 1554568"/>
              <a:gd name="connsiteY45" fmla="*/ 1157288 h 1862138"/>
              <a:gd name="connsiteX46" fmla="*/ 995363 w 1554568"/>
              <a:gd name="connsiteY46" fmla="*/ 1147763 h 1862138"/>
              <a:gd name="connsiteX47" fmla="*/ 1038225 w 1554568"/>
              <a:gd name="connsiteY47" fmla="*/ 1138238 h 1862138"/>
              <a:gd name="connsiteX48" fmla="*/ 1052513 w 1554568"/>
              <a:gd name="connsiteY48" fmla="*/ 1133475 h 1862138"/>
              <a:gd name="connsiteX49" fmla="*/ 1057275 w 1554568"/>
              <a:gd name="connsiteY49" fmla="*/ 1114425 h 1862138"/>
              <a:gd name="connsiteX50" fmla="*/ 1076325 w 1554568"/>
              <a:gd name="connsiteY50" fmla="*/ 1109663 h 1862138"/>
              <a:gd name="connsiteX51" fmla="*/ 1090613 w 1554568"/>
              <a:gd name="connsiteY51" fmla="*/ 1100138 h 1862138"/>
              <a:gd name="connsiteX52" fmla="*/ 1104900 w 1554568"/>
              <a:gd name="connsiteY52" fmla="*/ 1095375 h 1862138"/>
              <a:gd name="connsiteX53" fmla="*/ 1119188 w 1554568"/>
              <a:gd name="connsiteY53" fmla="*/ 1081088 h 1862138"/>
              <a:gd name="connsiteX54" fmla="*/ 1128713 w 1554568"/>
              <a:gd name="connsiteY54" fmla="*/ 1066800 h 1862138"/>
              <a:gd name="connsiteX55" fmla="*/ 1152525 w 1554568"/>
              <a:gd name="connsiteY55" fmla="*/ 1062038 h 1862138"/>
              <a:gd name="connsiteX56" fmla="*/ 1171575 w 1554568"/>
              <a:gd name="connsiteY56" fmla="*/ 1057275 h 1862138"/>
              <a:gd name="connsiteX57" fmla="*/ 1204913 w 1554568"/>
              <a:gd name="connsiteY57" fmla="*/ 1023938 h 1862138"/>
              <a:gd name="connsiteX58" fmla="*/ 1219200 w 1554568"/>
              <a:gd name="connsiteY58" fmla="*/ 1014413 h 1862138"/>
              <a:gd name="connsiteX59" fmla="*/ 1243013 w 1554568"/>
              <a:gd name="connsiteY59" fmla="*/ 995363 h 1862138"/>
              <a:gd name="connsiteX60" fmla="*/ 1281113 w 1554568"/>
              <a:gd name="connsiteY60" fmla="*/ 985838 h 1862138"/>
              <a:gd name="connsiteX61" fmla="*/ 1295400 w 1554568"/>
              <a:gd name="connsiteY61" fmla="*/ 971550 h 1862138"/>
              <a:gd name="connsiteX62" fmla="*/ 1309688 w 1554568"/>
              <a:gd name="connsiteY62" fmla="*/ 962025 h 1862138"/>
              <a:gd name="connsiteX63" fmla="*/ 1347788 w 1554568"/>
              <a:gd name="connsiteY63" fmla="*/ 919163 h 1862138"/>
              <a:gd name="connsiteX64" fmla="*/ 1376363 w 1554568"/>
              <a:gd name="connsiteY64" fmla="*/ 862013 h 1862138"/>
              <a:gd name="connsiteX65" fmla="*/ 1385888 w 1554568"/>
              <a:gd name="connsiteY65" fmla="*/ 842963 h 1862138"/>
              <a:gd name="connsiteX66" fmla="*/ 1409700 w 1554568"/>
              <a:gd name="connsiteY66" fmla="*/ 814388 h 1862138"/>
              <a:gd name="connsiteX67" fmla="*/ 1419225 w 1554568"/>
              <a:gd name="connsiteY67" fmla="*/ 781050 h 1862138"/>
              <a:gd name="connsiteX68" fmla="*/ 1433513 w 1554568"/>
              <a:gd name="connsiteY68" fmla="*/ 733425 h 1862138"/>
              <a:gd name="connsiteX69" fmla="*/ 1438275 w 1554568"/>
              <a:gd name="connsiteY69" fmla="*/ 714375 h 1862138"/>
              <a:gd name="connsiteX70" fmla="*/ 1443038 w 1554568"/>
              <a:gd name="connsiteY70" fmla="*/ 700088 h 1862138"/>
              <a:gd name="connsiteX71" fmla="*/ 1452563 w 1554568"/>
              <a:gd name="connsiteY71" fmla="*/ 666750 h 1862138"/>
              <a:gd name="connsiteX72" fmla="*/ 1462088 w 1554568"/>
              <a:gd name="connsiteY72" fmla="*/ 652463 h 1862138"/>
              <a:gd name="connsiteX73" fmla="*/ 1481138 w 1554568"/>
              <a:gd name="connsiteY73" fmla="*/ 609600 h 1862138"/>
              <a:gd name="connsiteX74" fmla="*/ 1500188 w 1554568"/>
              <a:gd name="connsiteY74" fmla="*/ 566738 h 1862138"/>
              <a:gd name="connsiteX75" fmla="*/ 1504950 w 1554568"/>
              <a:gd name="connsiteY75" fmla="*/ 552450 h 1862138"/>
              <a:gd name="connsiteX76" fmla="*/ 1514475 w 1554568"/>
              <a:gd name="connsiteY76" fmla="*/ 509588 h 1862138"/>
              <a:gd name="connsiteX77" fmla="*/ 1524000 w 1554568"/>
              <a:gd name="connsiteY77" fmla="*/ 428625 h 1862138"/>
              <a:gd name="connsiteX78" fmla="*/ 1533525 w 1554568"/>
              <a:gd name="connsiteY78" fmla="*/ 400050 h 1862138"/>
              <a:gd name="connsiteX79" fmla="*/ 1543050 w 1554568"/>
              <a:gd name="connsiteY79" fmla="*/ 371475 h 1862138"/>
              <a:gd name="connsiteX80" fmla="*/ 1547813 w 1554568"/>
              <a:gd name="connsiteY80" fmla="*/ 342900 h 1862138"/>
              <a:gd name="connsiteX81" fmla="*/ 1533525 w 1554568"/>
              <a:gd name="connsiteY81" fmla="*/ 261938 h 1862138"/>
              <a:gd name="connsiteX82" fmla="*/ 1519238 w 1554568"/>
              <a:gd name="connsiteY82" fmla="*/ 252413 h 1862138"/>
              <a:gd name="connsiteX83" fmla="*/ 1504950 w 1554568"/>
              <a:gd name="connsiteY83" fmla="*/ 238125 h 1862138"/>
              <a:gd name="connsiteX84" fmla="*/ 1476375 w 1554568"/>
              <a:gd name="connsiteY84" fmla="*/ 219075 h 1862138"/>
              <a:gd name="connsiteX85" fmla="*/ 1466850 w 1554568"/>
              <a:gd name="connsiteY85" fmla="*/ 204788 h 1862138"/>
              <a:gd name="connsiteX86" fmla="*/ 1433513 w 1554568"/>
              <a:gd name="connsiteY86" fmla="*/ 161925 h 1862138"/>
              <a:gd name="connsiteX87" fmla="*/ 1419225 w 1554568"/>
              <a:gd name="connsiteY87" fmla="*/ 123825 h 1862138"/>
              <a:gd name="connsiteX88" fmla="*/ 1428750 w 1554568"/>
              <a:gd name="connsiteY88" fmla="*/ 57150 h 1862138"/>
              <a:gd name="connsiteX89" fmla="*/ 1462088 w 1554568"/>
              <a:gd name="connsiteY89" fmla="*/ 9525 h 1862138"/>
              <a:gd name="connsiteX90" fmla="*/ 1462088 w 1554568"/>
              <a:gd name="connsiteY90" fmla="*/ 0 h 186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554568" h="1862138">
                <a:moveTo>
                  <a:pt x="0" y="1862138"/>
                </a:moveTo>
                <a:cubicBezTo>
                  <a:pt x="4763" y="1860550"/>
                  <a:pt x="11503" y="1861552"/>
                  <a:pt x="14288" y="1857375"/>
                </a:cubicBezTo>
                <a:cubicBezTo>
                  <a:pt x="18778" y="1850640"/>
                  <a:pt x="17294" y="1841465"/>
                  <a:pt x="19050" y="1833563"/>
                </a:cubicBezTo>
                <a:cubicBezTo>
                  <a:pt x="19578" y="1831186"/>
                  <a:pt x="25925" y="1804200"/>
                  <a:pt x="28575" y="1800225"/>
                </a:cubicBezTo>
                <a:cubicBezTo>
                  <a:pt x="35907" y="1789227"/>
                  <a:pt x="46610" y="1783440"/>
                  <a:pt x="57150" y="1776413"/>
                </a:cubicBezTo>
                <a:cubicBezTo>
                  <a:pt x="68552" y="1759309"/>
                  <a:pt x="71341" y="1757840"/>
                  <a:pt x="76200" y="1733550"/>
                </a:cubicBezTo>
                <a:cubicBezTo>
                  <a:pt x="78782" y="1720643"/>
                  <a:pt x="78809" y="1704793"/>
                  <a:pt x="90488" y="1695450"/>
                </a:cubicBezTo>
                <a:cubicBezTo>
                  <a:pt x="94408" y="1692314"/>
                  <a:pt x="100013" y="1692275"/>
                  <a:pt x="104775" y="1690688"/>
                </a:cubicBezTo>
                <a:cubicBezTo>
                  <a:pt x="111125" y="1681163"/>
                  <a:pt x="120205" y="1672973"/>
                  <a:pt x="123825" y="1662113"/>
                </a:cubicBezTo>
                <a:cubicBezTo>
                  <a:pt x="130925" y="1640812"/>
                  <a:pt x="129306" y="1631471"/>
                  <a:pt x="147638" y="1619250"/>
                </a:cubicBezTo>
                <a:cubicBezTo>
                  <a:pt x="151815" y="1616465"/>
                  <a:pt x="157025" y="1615577"/>
                  <a:pt x="161925" y="1614488"/>
                </a:cubicBezTo>
                <a:cubicBezTo>
                  <a:pt x="212218" y="1603312"/>
                  <a:pt x="172622" y="1615683"/>
                  <a:pt x="204788" y="1604963"/>
                </a:cubicBezTo>
                <a:cubicBezTo>
                  <a:pt x="207963" y="1600200"/>
                  <a:pt x="211753" y="1595795"/>
                  <a:pt x="214313" y="1590675"/>
                </a:cubicBezTo>
                <a:cubicBezTo>
                  <a:pt x="216558" y="1586185"/>
                  <a:pt x="214990" y="1579306"/>
                  <a:pt x="219075" y="1576388"/>
                </a:cubicBezTo>
                <a:cubicBezTo>
                  <a:pt x="227245" y="1570552"/>
                  <a:pt x="247650" y="1566863"/>
                  <a:pt x="247650" y="1566863"/>
                </a:cubicBezTo>
                <a:cubicBezTo>
                  <a:pt x="252413" y="1563688"/>
                  <a:pt x="256818" y="1559898"/>
                  <a:pt x="261938" y="1557338"/>
                </a:cubicBezTo>
                <a:cubicBezTo>
                  <a:pt x="266428" y="1555093"/>
                  <a:pt x="272048" y="1555360"/>
                  <a:pt x="276225" y="1552575"/>
                </a:cubicBezTo>
                <a:cubicBezTo>
                  <a:pt x="281829" y="1548839"/>
                  <a:pt x="284909" y="1542024"/>
                  <a:pt x="290513" y="1538288"/>
                </a:cubicBezTo>
                <a:cubicBezTo>
                  <a:pt x="333467" y="1509652"/>
                  <a:pt x="274128" y="1561466"/>
                  <a:pt x="319088" y="1524000"/>
                </a:cubicBezTo>
                <a:cubicBezTo>
                  <a:pt x="324262" y="1519688"/>
                  <a:pt x="327771" y="1513449"/>
                  <a:pt x="333375" y="1509713"/>
                </a:cubicBezTo>
                <a:cubicBezTo>
                  <a:pt x="337552" y="1506928"/>
                  <a:pt x="343173" y="1507195"/>
                  <a:pt x="347663" y="1504950"/>
                </a:cubicBezTo>
                <a:cubicBezTo>
                  <a:pt x="352782" y="1502390"/>
                  <a:pt x="357188" y="1498600"/>
                  <a:pt x="361950" y="1495425"/>
                </a:cubicBezTo>
                <a:cubicBezTo>
                  <a:pt x="365125" y="1490663"/>
                  <a:pt x="367428" y="1485185"/>
                  <a:pt x="371475" y="1481138"/>
                </a:cubicBezTo>
                <a:cubicBezTo>
                  <a:pt x="380707" y="1471907"/>
                  <a:pt x="388431" y="1470724"/>
                  <a:pt x="400050" y="1466850"/>
                </a:cubicBezTo>
                <a:cubicBezTo>
                  <a:pt x="404813" y="1462088"/>
                  <a:pt x="409224" y="1456946"/>
                  <a:pt x="414338" y="1452563"/>
                </a:cubicBezTo>
                <a:cubicBezTo>
                  <a:pt x="420365" y="1447397"/>
                  <a:pt x="428307" y="1444373"/>
                  <a:pt x="433388" y="1438275"/>
                </a:cubicBezTo>
                <a:cubicBezTo>
                  <a:pt x="436602" y="1434419"/>
                  <a:pt x="435712" y="1428376"/>
                  <a:pt x="438150" y="1423988"/>
                </a:cubicBezTo>
                <a:cubicBezTo>
                  <a:pt x="457276" y="1389561"/>
                  <a:pt x="449096" y="1397034"/>
                  <a:pt x="481013" y="1390650"/>
                </a:cubicBezTo>
                <a:cubicBezTo>
                  <a:pt x="485775" y="1387475"/>
                  <a:pt x="491022" y="1384928"/>
                  <a:pt x="495300" y="1381125"/>
                </a:cubicBezTo>
                <a:cubicBezTo>
                  <a:pt x="505368" y="1372176"/>
                  <a:pt x="512667" y="1360022"/>
                  <a:pt x="523875" y="1352550"/>
                </a:cubicBezTo>
                <a:lnTo>
                  <a:pt x="538163" y="1343025"/>
                </a:lnTo>
                <a:cubicBezTo>
                  <a:pt x="539750" y="1338263"/>
                  <a:pt x="539375" y="1332288"/>
                  <a:pt x="542925" y="1328738"/>
                </a:cubicBezTo>
                <a:cubicBezTo>
                  <a:pt x="551020" y="1320643"/>
                  <a:pt x="571500" y="1309688"/>
                  <a:pt x="571500" y="1309688"/>
                </a:cubicBezTo>
                <a:cubicBezTo>
                  <a:pt x="574675" y="1304925"/>
                  <a:pt x="577361" y="1299797"/>
                  <a:pt x="581025" y="1295400"/>
                </a:cubicBezTo>
                <a:cubicBezTo>
                  <a:pt x="592482" y="1281651"/>
                  <a:pt x="595554" y="1280952"/>
                  <a:pt x="609600" y="1271588"/>
                </a:cubicBezTo>
                <a:cubicBezTo>
                  <a:pt x="612775" y="1266825"/>
                  <a:pt x="615078" y="1261347"/>
                  <a:pt x="619125" y="1257300"/>
                </a:cubicBezTo>
                <a:cubicBezTo>
                  <a:pt x="623172" y="1253253"/>
                  <a:pt x="629016" y="1251439"/>
                  <a:pt x="633413" y="1247775"/>
                </a:cubicBezTo>
                <a:cubicBezTo>
                  <a:pt x="638587" y="1243463"/>
                  <a:pt x="642938" y="1238250"/>
                  <a:pt x="647700" y="1233488"/>
                </a:cubicBezTo>
                <a:cubicBezTo>
                  <a:pt x="649288" y="1228725"/>
                  <a:pt x="648378" y="1222118"/>
                  <a:pt x="652463" y="1219200"/>
                </a:cubicBezTo>
                <a:cubicBezTo>
                  <a:pt x="674369" y="1203553"/>
                  <a:pt x="749120" y="1205420"/>
                  <a:pt x="757238" y="1204913"/>
                </a:cubicBezTo>
                <a:cubicBezTo>
                  <a:pt x="762000" y="1203325"/>
                  <a:pt x="766698" y="1201529"/>
                  <a:pt x="771525" y="1200150"/>
                </a:cubicBezTo>
                <a:cubicBezTo>
                  <a:pt x="790852" y="1194628"/>
                  <a:pt x="822319" y="1188841"/>
                  <a:pt x="838200" y="1185863"/>
                </a:cubicBezTo>
                <a:cubicBezTo>
                  <a:pt x="847691" y="1184083"/>
                  <a:pt x="857274" y="1182827"/>
                  <a:pt x="866775" y="1181100"/>
                </a:cubicBezTo>
                <a:cubicBezTo>
                  <a:pt x="874739" y="1179652"/>
                  <a:pt x="882778" y="1178468"/>
                  <a:pt x="890588" y="1176338"/>
                </a:cubicBezTo>
                <a:cubicBezTo>
                  <a:pt x="900274" y="1173696"/>
                  <a:pt x="919163" y="1166813"/>
                  <a:pt x="919163" y="1166813"/>
                </a:cubicBezTo>
                <a:cubicBezTo>
                  <a:pt x="923925" y="1163638"/>
                  <a:pt x="928189" y="1159543"/>
                  <a:pt x="933450" y="1157288"/>
                </a:cubicBezTo>
                <a:cubicBezTo>
                  <a:pt x="947888" y="1151100"/>
                  <a:pt x="986753" y="1148720"/>
                  <a:pt x="995363" y="1147763"/>
                </a:cubicBezTo>
                <a:cubicBezTo>
                  <a:pt x="1027524" y="1137041"/>
                  <a:pt x="987938" y="1149413"/>
                  <a:pt x="1038225" y="1138238"/>
                </a:cubicBezTo>
                <a:cubicBezTo>
                  <a:pt x="1043126" y="1137149"/>
                  <a:pt x="1047750" y="1135063"/>
                  <a:pt x="1052513" y="1133475"/>
                </a:cubicBezTo>
                <a:cubicBezTo>
                  <a:pt x="1054100" y="1127125"/>
                  <a:pt x="1052647" y="1119053"/>
                  <a:pt x="1057275" y="1114425"/>
                </a:cubicBezTo>
                <a:cubicBezTo>
                  <a:pt x="1061903" y="1109797"/>
                  <a:pt x="1070309" y="1112241"/>
                  <a:pt x="1076325" y="1109663"/>
                </a:cubicBezTo>
                <a:cubicBezTo>
                  <a:pt x="1081586" y="1107408"/>
                  <a:pt x="1085493" y="1102698"/>
                  <a:pt x="1090613" y="1100138"/>
                </a:cubicBezTo>
                <a:cubicBezTo>
                  <a:pt x="1095103" y="1097893"/>
                  <a:pt x="1100138" y="1096963"/>
                  <a:pt x="1104900" y="1095375"/>
                </a:cubicBezTo>
                <a:cubicBezTo>
                  <a:pt x="1109663" y="1090613"/>
                  <a:pt x="1114876" y="1086262"/>
                  <a:pt x="1119188" y="1081088"/>
                </a:cubicBezTo>
                <a:cubicBezTo>
                  <a:pt x="1122852" y="1076691"/>
                  <a:pt x="1123743" y="1069640"/>
                  <a:pt x="1128713" y="1066800"/>
                </a:cubicBezTo>
                <a:cubicBezTo>
                  <a:pt x="1135741" y="1062784"/>
                  <a:pt x="1144623" y="1063794"/>
                  <a:pt x="1152525" y="1062038"/>
                </a:cubicBezTo>
                <a:cubicBezTo>
                  <a:pt x="1158915" y="1060618"/>
                  <a:pt x="1165225" y="1058863"/>
                  <a:pt x="1171575" y="1057275"/>
                </a:cubicBezTo>
                <a:cubicBezTo>
                  <a:pt x="1193410" y="1024523"/>
                  <a:pt x="1179765" y="1032320"/>
                  <a:pt x="1204913" y="1023938"/>
                </a:cubicBezTo>
                <a:cubicBezTo>
                  <a:pt x="1209675" y="1020763"/>
                  <a:pt x="1215153" y="1018460"/>
                  <a:pt x="1219200" y="1014413"/>
                </a:cubicBezTo>
                <a:cubicBezTo>
                  <a:pt x="1238100" y="995512"/>
                  <a:pt x="1217515" y="1002317"/>
                  <a:pt x="1243013" y="995363"/>
                </a:cubicBezTo>
                <a:cubicBezTo>
                  <a:pt x="1255643" y="991919"/>
                  <a:pt x="1281113" y="985838"/>
                  <a:pt x="1281113" y="985838"/>
                </a:cubicBezTo>
                <a:cubicBezTo>
                  <a:pt x="1285875" y="981075"/>
                  <a:pt x="1290226" y="975862"/>
                  <a:pt x="1295400" y="971550"/>
                </a:cubicBezTo>
                <a:cubicBezTo>
                  <a:pt x="1299797" y="967886"/>
                  <a:pt x="1305410" y="965828"/>
                  <a:pt x="1309688" y="962025"/>
                </a:cubicBezTo>
                <a:cubicBezTo>
                  <a:pt x="1336378" y="938301"/>
                  <a:pt x="1333311" y="940877"/>
                  <a:pt x="1347788" y="919163"/>
                </a:cubicBezTo>
                <a:cubicBezTo>
                  <a:pt x="1360933" y="879728"/>
                  <a:pt x="1351744" y="898942"/>
                  <a:pt x="1376363" y="862013"/>
                </a:cubicBezTo>
                <a:cubicBezTo>
                  <a:pt x="1380301" y="856106"/>
                  <a:pt x="1382366" y="849127"/>
                  <a:pt x="1385888" y="842963"/>
                </a:cubicBezTo>
                <a:cubicBezTo>
                  <a:pt x="1394729" y="827491"/>
                  <a:pt x="1396566" y="827522"/>
                  <a:pt x="1409700" y="814388"/>
                </a:cubicBezTo>
                <a:cubicBezTo>
                  <a:pt x="1424590" y="754835"/>
                  <a:pt x="1405560" y="828877"/>
                  <a:pt x="1419225" y="781050"/>
                </a:cubicBezTo>
                <a:cubicBezTo>
                  <a:pt x="1433614" y="730687"/>
                  <a:pt x="1410888" y="801300"/>
                  <a:pt x="1433513" y="733425"/>
                </a:cubicBezTo>
                <a:cubicBezTo>
                  <a:pt x="1435583" y="727215"/>
                  <a:pt x="1436477" y="720669"/>
                  <a:pt x="1438275" y="714375"/>
                </a:cubicBezTo>
                <a:cubicBezTo>
                  <a:pt x="1439654" y="709548"/>
                  <a:pt x="1441659" y="704915"/>
                  <a:pt x="1443038" y="700088"/>
                </a:cubicBezTo>
                <a:cubicBezTo>
                  <a:pt x="1445074" y="692961"/>
                  <a:pt x="1448754" y="674367"/>
                  <a:pt x="1452563" y="666750"/>
                </a:cubicBezTo>
                <a:cubicBezTo>
                  <a:pt x="1455123" y="661631"/>
                  <a:pt x="1458913" y="657225"/>
                  <a:pt x="1462088" y="652463"/>
                </a:cubicBezTo>
                <a:cubicBezTo>
                  <a:pt x="1473423" y="618458"/>
                  <a:pt x="1466044" y="632242"/>
                  <a:pt x="1481138" y="609600"/>
                </a:cubicBezTo>
                <a:cubicBezTo>
                  <a:pt x="1492473" y="575595"/>
                  <a:pt x="1485094" y="589379"/>
                  <a:pt x="1500188" y="566738"/>
                </a:cubicBezTo>
                <a:cubicBezTo>
                  <a:pt x="1501775" y="561975"/>
                  <a:pt x="1503861" y="557351"/>
                  <a:pt x="1504950" y="552450"/>
                </a:cubicBezTo>
                <a:cubicBezTo>
                  <a:pt x="1516125" y="502163"/>
                  <a:pt x="1503755" y="541749"/>
                  <a:pt x="1514475" y="509588"/>
                </a:cubicBezTo>
                <a:cubicBezTo>
                  <a:pt x="1516145" y="491224"/>
                  <a:pt x="1518541" y="450463"/>
                  <a:pt x="1524000" y="428625"/>
                </a:cubicBezTo>
                <a:cubicBezTo>
                  <a:pt x="1526435" y="418885"/>
                  <a:pt x="1530350" y="409575"/>
                  <a:pt x="1533525" y="400050"/>
                </a:cubicBezTo>
                <a:lnTo>
                  <a:pt x="1543050" y="371475"/>
                </a:lnTo>
                <a:cubicBezTo>
                  <a:pt x="1546103" y="362314"/>
                  <a:pt x="1546225" y="352425"/>
                  <a:pt x="1547813" y="342900"/>
                </a:cubicBezTo>
                <a:cubicBezTo>
                  <a:pt x="1545919" y="316386"/>
                  <a:pt x="1554568" y="282981"/>
                  <a:pt x="1533525" y="261938"/>
                </a:cubicBezTo>
                <a:cubicBezTo>
                  <a:pt x="1529478" y="257891"/>
                  <a:pt x="1523635" y="256077"/>
                  <a:pt x="1519238" y="252413"/>
                </a:cubicBezTo>
                <a:cubicBezTo>
                  <a:pt x="1514064" y="248101"/>
                  <a:pt x="1510267" y="242260"/>
                  <a:pt x="1504950" y="238125"/>
                </a:cubicBezTo>
                <a:cubicBezTo>
                  <a:pt x="1495914" y="231097"/>
                  <a:pt x="1476375" y="219075"/>
                  <a:pt x="1476375" y="219075"/>
                </a:cubicBezTo>
                <a:cubicBezTo>
                  <a:pt x="1473200" y="214313"/>
                  <a:pt x="1470514" y="209185"/>
                  <a:pt x="1466850" y="204788"/>
                </a:cubicBezTo>
                <a:cubicBezTo>
                  <a:pt x="1453153" y="188351"/>
                  <a:pt x="1441538" y="185997"/>
                  <a:pt x="1433513" y="161925"/>
                </a:cubicBezTo>
                <a:cubicBezTo>
                  <a:pt x="1426046" y="139528"/>
                  <a:pt x="1430614" y="152299"/>
                  <a:pt x="1419225" y="123825"/>
                </a:cubicBezTo>
                <a:cubicBezTo>
                  <a:pt x="1419576" y="119965"/>
                  <a:pt x="1419837" y="72748"/>
                  <a:pt x="1428750" y="57150"/>
                </a:cubicBezTo>
                <a:cubicBezTo>
                  <a:pt x="1433645" y="48584"/>
                  <a:pt x="1462088" y="16377"/>
                  <a:pt x="1462088" y="9525"/>
                </a:cubicBezTo>
                <a:lnTo>
                  <a:pt x="1462088" y="0"/>
                </a:lnTo>
              </a:path>
            </a:pathLst>
          </a:cu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5" name="Прямоугольник с двумя скругленными противолежащими углами 104"/>
          <p:cNvSpPr/>
          <p:nvPr/>
        </p:nvSpPr>
        <p:spPr bwMode="auto">
          <a:xfrm>
            <a:off x="4572000" y="1220755"/>
            <a:ext cx="1287138" cy="278904"/>
          </a:xfrm>
          <a:prstGeom prst="round2Diag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800" b="1" dirty="0" smtClean="0">
                <a:latin typeface="Verdana" pitchFamily="34" charset="0"/>
                <a:ea typeface="Verdana" pitchFamily="34" charset="0"/>
                <a:cs typeface="Verdana" pitchFamily="34" charset="0"/>
              </a:rPr>
              <a:t>Мурманск</a:t>
            </a:r>
            <a:endParaRPr lang="ru-RU" sz="800" b="1" dirty="0">
              <a:latin typeface="Verdana" pitchFamily="34" charset="0"/>
              <a:ea typeface="Verdana" pitchFamily="34" charset="0"/>
              <a:cs typeface="Verdana" pitchFamily="34" charset="0"/>
            </a:endParaRPr>
          </a:p>
        </p:txBody>
      </p:sp>
      <p:grpSp>
        <p:nvGrpSpPr>
          <p:cNvPr id="16" name="Группа 160"/>
          <p:cNvGrpSpPr/>
          <p:nvPr/>
        </p:nvGrpSpPr>
        <p:grpSpPr>
          <a:xfrm>
            <a:off x="4644008" y="1220755"/>
            <a:ext cx="216024" cy="288032"/>
            <a:chOff x="7668344" y="4155926"/>
            <a:chExt cx="216024" cy="216024"/>
          </a:xfrm>
        </p:grpSpPr>
        <p:sp>
          <p:nvSpPr>
            <p:cNvPr id="102" name="Овал 101"/>
            <p:cNvSpPr/>
            <p:nvPr/>
          </p:nvSpPr>
          <p:spPr>
            <a:xfrm>
              <a:off x="7668344" y="4155926"/>
              <a:ext cx="216024" cy="216024"/>
            </a:xfrm>
            <a:prstGeom prst="ellipse">
              <a:avLst/>
            </a:prstGeom>
            <a:solidFill>
              <a:schemeClr val="bg1"/>
            </a:solidFill>
            <a:ln w="12700">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 name="Группа 15"/>
            <p:cNvGrpSpPr>
              <a:grpSpLocks/>
            </p:cNvGrpSpPr>
            <p:nvPr/>
          </p:nvGrpSpPr>
          <p:grpSpPr bwMode="auto">
            <a:xfrm>
              <a:off x="7684219" y="4227934"/>
              <a:ext cx="172690" cy="76901"/>
              <a:chOff x="5385680" y="6487509"/>
              <a:chExt cx="1039813" cy="461962"/>
            </a:xfrm>
          </p:grpSpPr>
          <p:sp>
            <p:nvSpPr>
              <p:cNvPr id="118" name="Freeform 27"/>
              <p:cNvSpPr>
                <a:spLocks/>
              </p:cNvSpPr>
              <p:nvPr/>
            </p:nvSpPr>
            <p:spPr bwMode="auto">
              <a:xfrm>
                <a:off x="6047750" y="6487509"/>
                <a:ext cx="377743" cy="348498"/>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124" name="Freeform 28"/>
              <p:cNvSpPr>
                <a:spLocks/>
              </p:cNvSpPr>
              <p:nvPr/>
            </p:nvSpPr>
            <p:spPr bwMode="auto">
              <a:xfrm>
                <a:off x="5775610" y="6600973"/>
                <a:ext cx="316818" cy="235033"/>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125" name="Freeform 29"/>
              <p:cNvSpPr>
                <a:spLocks/>
              </p:cNvSpPr>
              <p:nvPr/>
            </p:nvSpPr>
            <p:spPr bwMode="auto">
              <a:xfrm>
                <a:off x="5385680" y="6600973"/>
                <a:ext cx="434611" cy="348498"/>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grpSp>
      <p:grpSp>
        <p:nvGrpSpPr>
          <p:cNvPr id="19" name="Группа 160"/>
          <p:cNvGrpSpPr/>
          <p:nvPr/>
        </p:nvGrpSpPr>
        <p:grpSpPr>
          <a:xfrm>
            <a:off x="2667000" y="4114800"/>
            <a:ext cx="216024" cy="288032"/>
            <a:chOff x="7668344" y="4155926"/>
            <a:chExt cx="216024" cy="216024"/>
          </a:xfrm>
        </p:grpSpPr>
        <p:sp>
          <p:nvSpPr>
            <p:cNvPr id="127" name="Овал 126"/>
            <p:cNvSpPr/>
            <p:nvPr/>
          </p:nvSpPr>
          <p:spPr>
            <a:xfrm>
              <a:off x="7668344" y="4155926"/>
              <a:ext cx="216024" cy="216024"/>
            </a:xfrm>
            <a:prstGeom prst="ellipse">
              <a:avLst/>
            </a:prstGeom>
            <a:solidFill>
              <a:schemeClr val="bg1"/>
            </a:solidFill>
            <a:ln w="12700">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0" name="Группа 15"/>
            <p:cNvGrpSpPr>
              <a:grpSpLocks/>
            </p:cNvGrpSpPr>
            <p:nvPr/>
          </p:nvGrpSpPr>
          <p:grpSpPr bwMode="auto">
            <a:xfrm>
              <a:off x="7684219" y="4227934"/>
              <a:ext cx="172690" cy="76901"/>
              <a:chOff x="5385680" y="6487509"/>
              <a:chExt cx="1039813" cy="461962"/>
            </a:xfrm>
          </p:grpSpPr>
          <p:sp>
            <p:nvSpPr>
              <p:cNvPr id="129" name="Freeform 27"/>
              <p:cNvSpPr>
                <a:spLocks/>
              </p:cNvSpPr>
              <p:nvPr/>
            </p:nvSpPr>
            <p:spPr bwMode="auto">
              <a:xfrm>
                <a:off x="6047750" y="6487509"/>
                <a:ext cx="377743" cy="348498"/>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130" name="Freeform 28"/>
              <p:cNvSpPr>
                <a:spLocks/>
              </p:cNvSpPr>
              <p:nvPr/>
            </p:nvSpPr>
            <p:spPr bwMode="auto">
              <a:xfrm>
                <a:off x="5775610" y="6600973"/>
                <a:ext cx="316818" cy="235033"/>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131" name="Freeform 29"/>
              <p:cNvSpPr>
                <a:spLocks/>
              </p:cNvSpPr>
              <p:nvPr/>
            </p:nvSpPr>
            <p:spPr bwMode="auto">
              <a:xfrm>
                <a:off x="5385680" y="6600973"/>
                <a:ext cx="434611" cy="348498"/>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solidFill>
                <a:srgbClr val="E21A1A"/>
              </a:solid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grpSp>
      <p:sp>
        <p:nvSpPr>
          <p:cNvPr id="143" name="Скругленная прямоугольная выноска 142"/>
          <p:cNvSpPr/>
          <p:nvPr/>
        </p:nvSpPr>
        <p:spPr>
          <a:xfrm>
            <a:off x="6781800" y="3124200"/>
            <a:ext cx="1656184" cy="1056117"/>
          </a:xfrm>
          <a:prstGeom prst="wedgeRoundRectCallout">
            <a:avLst>
              <a:gd name="adj1" fmla="val -63353"/>
              <a:gd name="adj2" fmla="val 105647"/>
              <a:gd name="adj3" fmla="val 16667"/>
            </a:avLst>
          </a:prstGeom>
          <a:solidFill>
            <a:schemeClr val="accent3">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1400"/>
              </a:lnSpc>
              <a:spcBef>
                <a:spcPts val="600"/>
              </a:spcBef>
            </a:pPr>
            <a:r>
              <a:rPr lang="ru-RU" sz="950" b="1" dirty="0" smtClean="0">
                <a:solidFill>
                  <a:prstClr val="white"/>
                </a:solidFill>
                <a:latin typeface="RussianRail A Pro" pitchFamily="50" charset="-52"/>
                <a:ea typeface="Tahoma" pitchFamily="34" charset="0"/>
                <a:cs typeface="Arial" pitchFamily="34" charset="0"/>
              </a:rPr>
              <a:t>Ограничение пропускной способности станции Бабаево  </a:t>
            </a:r>
          </a:p>
        </p:txBody>
      </p:sp>
      <p:sp>
        <p:nvSpPr>
          <p:cNvPr id="89" name="Скругленная прямоугольная выноска 88"/>
          <p:cNvSpPr/>
          <p:nvPr/>
        </p:nvSpPr>
        <p:spPr>
          <a:xfrm>
            <a:off x="7239000" y="4419600"/>
            <a:ext cx="1656184" cy="370317"/>
          </a:xfrm>
          <a:prstGeom prst="wedgeRoundRectCallout">
            <a:avLst>
              <a:gd name="adj1" fmla="val -87822"/>
              <a:gd name="adj2" fmla="val 50220"/>
              <a:gd name="adj3" fmla="val 16667"/>
            </a:avLst>
          </a:prstGeom>
          <a:solidFill>
            <a:schemeClr val="accent3">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1400"/>
              </a:lnSpc>
              <a:spcBef>
                <a:spcPts val="600"/>
              </a:spcBef>
            </a:pPr>
            <a:r>
              <a:rPr lang="ru-RU" sz="950" b="1" dirty="0" smtClean="0">
                <a:solidFill>
                  <a:prstClr val="white"/>
                </a:solidFill>
                <a:latin typeface="Times New Roman" pitchFamily="18" charset="0"/>
                <a:ea typeface="Tahoma" pitchFamily="34" charset="0"/>
                <a:cs typeface="Times New Roman" pitchFamily="18" charset="0"/>
              </a:rPr>
              <a:t>70% задержек поездов по  неприёму станции</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1" name="Прямая со стрелкой 130"/>
          <p:cNvCxnSpPr/>
          <p:nvPr/>
        </p:nvCxnSpPr>
        <p:spPr>
          <a:xfrm>
            <a:off x="4876800" y="1752600"/>
            <a:ext cx="1676400" cy="1600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2" name="Прямая со стрелкой 131"/>
          <p:cNvCxnSpPr>
            <a:endCxn id="119" idx="2"/>
          </p:cNvCxnSpPr>
          <p:nvPr/>
        </p:nvCxnSpPr>
        <p:spPr>
          <a:xfrm flipH="1">
            <a:off x="3238500" y="1752600"/>
            <a:ext cx="266700" cy="1981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Скругленный прямоугольник 35"/>
          <p:cNvSpPr/>
          <p:nvPr/>
        </p:nvSpPr>
        <p:spPr>
          <a:xfrm>
            <a:off x="4191000" y="3810000"/>
            <a:ext cx="1008112" cy="579106"/>
          </a:xfrm>
          <a:prstGeom prst="roundRect">
            <a:avLst>
              <a:gd name="adj" fmla="val 31097"/>
            </a:avLst>
          </a:prstGeom>
          <a:solidFill>
            <a:srgbClr val="BCE2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кругленный прямоугольник 34"/>
          <p:cNvSpPr/>
          <p:nvPr/>
        </p:nvSpPr>
        <p:spPr>
          <a:xfrm>
            <a:off x="762000" y="3886200"/>
            <a:ext cx="1296144" cy="381000"/>
          </a:xfrm>
          <a:prstGeom prst="roundRect">
            <a:avLst>
              <a:gd name="adj" fmla="val 32701"/>
            </a:avLst>
          </a:prstGeom>
          <a:gradFill flip="none" rotWithShape="1">
            <a:gsLst>
              <a:gs pos="0">
                <a:srgbClr val="5F992B">
                  <a:tint val="66000"/>
                  <a:satMod val="160000"/>
                </a:srgbClr>
              </a:gs>
              <a:gs pos="50000">
                <a:srgbClr val="5F992B">
                  <a:tint val="44500"/>
                  <a:satMod val="160000"/>
                </a:srgbClr>
              </a:gs>
              <a:gs pos="100000">
                <a:srgbClr val="5F992B">
                  <a:tint val="23500"/>
                  <a:satMod val="160000"/>
                </a:srgbClr>
              </a:gs>
            </a:gsLst>
            <a:lin ang="27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ый прямоугольник 33"/>
          <p:cNvSpPr/>
          <p:nvPr/>
        </p:nvSpPr>
        <p:spPr>
          <a:xfrm>
            <a:off x="6934200" y="3048000"/>
            <a:ext cx="1066800" cy="381000"/>
          </a:xfrm>
          <a:prstGeom prst="roundRect">
            <a:avLst>
              <a:gd name="adj" fmla="val 32701"/>
            </a:avLst>
          </a:prstGeom>
          <a:gradFill flip="none" rotWithShape="1">
            <a:gsLst>
              <a:gs pos="0">
                <a:srgbClr val="5F992B">
                  <a:tint val="66000"/>
                  <a:satMod val="160000"/>
                </a:srgbClr>
              </a:gs>
              <a:gs pos="50000">
                <a:srgbClr val="5F992B">
                  <a:tint val="44500"/>
                  <a:satMod val="160000"/>
                </a:srgbClr>
              </a:gs>
              <a:gs pos="100000">
                <a:srgbClr val="5F992B">
                  <a:tint val="23500"/>
                  <a:satMod val="160000"/>
                </a:srgbClr>
              </a:gs>
            </a:gsLst>
            <a:lin ang="27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0" y="152400"/>
            <a:ext cx="9144000"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Организация контроля оценки работоспособности тормозов на отпуск и торможение в поездах прибывающих на станцию Бабаево с помощью КТСМ-01(Т).</a:t>
            </a:r>
          </a:p>
        </p:txBody>
      </p:sp>
      <p:sp>
        <p:nvSpPr>
          <p:cNvPr id="96" name="TextBox 95"/>
          <p:cNvSpPr txBox="1"/>
          <p:nvPr/>
        </p:nvSpPr>
        <p:spPr>
          <a:xfrm>
            <a:off x="4319464" y="4876800"/>
            <a:ext cx="4824536" cy="1169551"/>
          </a:xfrm>
          <a:prstGeom prst="rect">
            <a:avLst/>
          </a:prstGeom>
          <a:gradFill flip="none" rotWithShape="1">
            <a:gsLst>
              <a:gs pos="0">
                <a:srgbClr val="BCE29A">
                  <a:tint val="66000"/>
                  <a:satMod val="160000"/>
                </a:srgbClr>
              </a:gs>
              <a:gs pos="50000">
                <a:srgbClr val="BCE29A">
                  <a:tint val="44500"/>
                  <a:satMod val="160000"/>
                </a:srgbClr>
              </a:gs>
              <a:gs pos="100000">
                <a:srgbClr val="BCE29A">
                  <a:tint val="23500"/>
                  <a:satMod val="160000"/>
                </a:srgbClr>
              </a:gs>
            </a:gsLst>
            <a:lin ang="10800000" scaled="1"/>
            <a:tileRect/>
          </a:gradFill>
          <a:ln w="28575">
            <a:solidFill>
              <a:schemeClr val="bg1"/>
            </a:solidFill>
          </a:ln>
        </p:spPr>
        <p:txBody>
          <a:bodyPr wrap="square" rtlCol="0">
            <a:spAutoFit/>
          </a:bodyPr>
          <a:lstStyle/>
          <a:p>
            <a:r>
              <a:rPr lang="ru-RU" sz="1400" b="1" dirty="0" smtClean="0">
                <a:solidFill>
                  <a:schemeClr val="tx2">
                    <a:lumMod val="60000"/>
                    <a:lumOff val="40000"/>
                  </a:schemeClr>
                </a:solidFill>
                <a:latin typeface="Verdana" pitchFamily="34" charset="0"/>
                <a:ea typeface="Verdana" pitchFamily="34" charset="0"/>
                <a:cs typeface="Verdana" pitchFamily="34" charset="0"/>
              </a:rPr>
              <a:t>Контроль вагонов с тормозами не пришедшими в действие организован с помощью вновь установленного оборудования КТСМ-01(Т) на участке опробования тормозов на эффективность</a:t>
            </a:r>
            <a:endParaRPr lang="ru-RU" sz="1400" b="1" dirty="0">
              <a:solidFill>
                <a:schemeClr val="tx2">
                  <a:lumMod val="60000"/>
                  <a:lumOff val="40000"/>
                </a:schemeClr>
              </a:solidFill>
              <a:latin typeface="Verdana" pitchFamily="34" charset="0"/>
              <a:ea typeface="Verdana" pitchFamily="34" charset="0"/>
              <a:cs typeface="Verdana" pitchFamily="34" charset="0"/>
            </a:endParaRPr>
          </a:p>
        </p:txBody>
      </p:sp>
      <p:sp>
        <p:nvSpPr>
          <p:cNvPr id="106" name="Блок-схема: объединение 105"/>
          <p:cNvSpPr/>
          <p:nvPr/>
        </p:nvSpPr>
        <p:spPr>
          <a:xfrm>
            <a:off x="6553200" y="3352800"/>
            <a:ext cx="228600" cy="228600"/>
          </a:xfrm>
          <a:prstGeom prst="flowChartMerge">
            <a:avLst/>
          </a:prstGeom>
          <a:solidFill>
            <a:srgbClr val="00B050"/>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8" name="TextBox 107"/>
          <p:cNvSpPr txBox="1"/>
          <p:nvPr/>
        </p:nvSpPr>
        <p:spPr>
          <a:xfrm rot="16200000">
            <a:off x="6184772" y="2883028"/>
            <a:ext cx="830677" cy="246221"/>
          </a:xfrm>
          <a:prstGeom prst="rect">
            <a:avLst/>
          </a:prstGeom>
          <a:noFill/>
        </p:spPr>
        <p:txBody>
          <a:bodyPr wrap="none" rtlCol="0">
            <a:spAutoFit/>
          </a:bodyPr>
          <a:lstStyle/>
          <a:p>
            <a:r>
              <a:rPr lang="ru-RU" sz="1000" b="1" dirty="0" smtClean="0">
                <a:solidFill>
                  <a:srgbClr val="00B050"/>
                </a:solidFill>
                <a:latin typeface="Verdana" pitchFamily="34" charset="0"/>
                <a:ea typeface="Verdana" pitchFamily="34" charset="0"/>
                <a:cs typeface="Verdana" pitchFamily="34" charset="0"/>
              </a:rPr>
              <a:t>КТСМ-02</a:t>
            </a:r>
            <a:endParaRPr lang="ru-RU" sz="1000" b="1" dirty="0">
              <a:solidFill>
                <a:srgbClr val="00B050"/>
              </a:solidFill>
              <a:latin typeface="Verdana" pitchFamily="34" charset="0"/>
              <a:ea typeface="Verdana" pitchFamily="34" charset="0"/>
              <a:cs typeface="Verdana" pitchFamily="34" charset="0"/>
            </a:endParaRPr>
          </a:p>
        </p:txBody>
      </p:sp>
      <p:sp>
        <p:nvSpPr>
          <p:cNvPr id="119" name="Блок-схема: объединение 118"/>
          <p:cNvSpPr/>
          <p:nvPr/>
        </p:nvSpPr>
        <p:spPr>
          <a:xfrm flipV="1">
            <a:off x="3124200" y="3733800"/>
            <a:ext cx="228600" cy="228600"/>
          </a:xfrm>
          <a:prstGeom prst="flowChartMerge">
            <a:avLst/>
          </a:prstGeom>
          <a:solidFill>
            <a:srgbClr val="00B050"/>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7" name="TextBox 126"/>
          <p:cNvSpPr txBox="1"/>
          <p:nvPr/>
        </p:nvSpPr>
        <p:spPr>
          <a:xfrm rot="16200000">
            <a:off x="2581732" y="4276268"/>
            <a:ext cx="873957" cy="246221"/>
          </a:xfrm>
          <a:prstGeom prst="rect">
            <a:avLst/>
          </a:prstGeom>
          <a:noFill/>
        </p:spPr>
        <p:txBody>
          <a:bodyPr wrap="none" rtlCol="0">
            <a:spAutoFit/>
          </a:bodyPr>
          <a:lstStyle/>
          <a:p>
            <a:r>
              <a:rPr lang="ru-RU" sz="1000" b="1" dirty="0" smtClean="0">
                <a:solidFill>
                  <a:srgbClr val="00B050"/>
                </a:solidFill>
                <a:latin typeface="Verdana" pitchFamily="34" charset="0"/>
                <a:ea typeface="Verdana" pitchFamily="34" charset="0"/>
                <a:cs typeface="Verdana" pitchFamily="34" charset="0"/>
              </a:rPr>
              <a:t>КТСМ- 02</a:t>
            </a:r>
            <a:endParaRPr lang="ru-RU" sz="1000" b="1" dirty="0">
              <a:solidFill>
                <a:srgbClr val="00B050"/>
              </a:solidFill>
              <a:latin typeface="Verdana" pitchFamily="34" charset="0"/>
              <a:ea typeface="Verdana" pitchFamily="34" charset="0"/>
              <a:cs typeface="Verdana" pitchFamily="34" charset="0"/>
            </a:endParaRPr>
          </a:p>
        </p:txBody>
      </p:sp>
      <p:sp>
        <p:nvSpPr>
          <p:cNvPr id="128" name="TextBox 127"/>
          <p:cNvSpPr txBox="1"/>
          <p:nvPr/>
        </p:nvSpPr>
        <p:spPr>
          <a:xfrm>
            <a:off x="4267200" y="3810000"/>
            <a:ext cx="925705" cy="623248"/>
          </a:xfrm>
          <a:prstGeom prst="rect">
            <a:avLst/>
          </a:prstGeom>
          <a:noFill/>
        </p:spPr>
        <p:txBody>
          <a:bodyPr wrap="square" rtlCol="0">
            <a:spAutoFit/>
          </a:bodyPr>
          <a:lstStyle/>
          <a:p>
            <a:pPr algn="ctr"/>
            <a:r>
              <a:rPr lang="ru-RU" sz="1050" b="1" u="sng" dirty="0" smtClean="0">
                <a:latin typeface="Verdana" pitchFamily="34" charset="0"/>
                <a:ea typeface="Verdana" pitchFamily="34" charset="0"/>
                <a:cs typeface="Verdana" pitchFamily="34" charset="0"/>
              </a:rPr>
              <a:t>ПОТ </a:t>
            </a:r>
            <a:r>
              <a:rPr lang="ru-RU" sz="1200" b="1" dirty="0" smtClean="0">
                <a:latin typeface="Verdana" pitchFamily="34" charset="0"/>
                <a:ea typeface="Verdana" pitchFamily="34" charset="0"/>
                <a:cs typeface="Verdana" pitchFamily="34" charset="0"/>
              </a:rPr>
              <a:t>Бабаево 351 км</a:t>
            </a:r>
            <a:endParaRPr lang="ru-RU" sz="1200" b="1" dirty="0">
              <a:latin typeface="Verdana" pitchFamily="34" charset="0"/>
              <a:ea typeface="Verdana" pitchFamily="34" charset="0"/>
              <a:cs typeface="Verdana" pitchFamily="34" charset="0"/>
            </a:endParaRPr>
          </a:p>
        </p:txBody>
      </p:sp>
      <p:sp>
        <p:nvSpPr>
          <p:cNvPr id="129" name="TextBox 128"/>
          <p:cNvSpPr txBox="1"/>
          <p:nvPr/>
        </p:nvSpPr>
        <p:spPr>
          <a:xfrm>
            <a:off x="906016" y="3886201"/>
            <a:ext cx="848558" cy="400110"/>
          </a:xfrm>
          <a:prstGeom prst="rect">
            <a:avLst/>
          </a:prstGeom>
          <a:noFill/>
        </p:spPr>
        <p:txBody>
          <a:bodyPr wrap="square" rtlCol="0">
            <a:spAutoFit/>
          </a:bodyPr>
          <a:lstStyle/>
          <a:p>
            <a:pPr algn="ctr"/>
            <a:r>
              <a:rPr lang="ru-RU" sz="1000" b="1" dirty="0" smtClean="0">
                <a:latin typeface="Verdana" pitchFamily="34" charset="0"/>
                <a:ea typeface="Verdana" pitchFamily="34" charset="0"/>
                <a:cs typeface="Verdana" pitchFamily="34" charset="0"/>
              </a:rPr>
              <a:t>Тешемля 329 км.</a:t>
            </a:r>
            <a:endParaRPr lang="ru-RU" sz="1200" b="1" dirty="0">
              <a:latin typeface="Verdana" pitchFamily="34" charset="0"/>
              <a:ea typeface="Verdana" pitchFamily="34" charset="0"/>
              <a:cs typeface="Verdana" pitchFamily="34" charset="0"/>
            </a:endParaRPr>
          </a:p>
        </p:txBody>
      </p:sp>
      <p:sp>
        <p:nvSpPr>
          <p:cNvPr id="130" name="TextBox 129"/>
          <p:cNvSpPr txBox="1"/>
          <p:nvPr/>
        </p:nvSpPr>
        <p:spPr>
          <a:xfrm>
            <a:off x="6934200" y="3048000"/>
            <a:ext cx="1126870" cy="400110"/>
          </a:xfrm>
          <a:prstGeom prst="rect">
            <a:avLst/>
          </a:prstGeom>
          <a:noFill/>
          <a:ln>
            <a:noFill/>
          </a:ln>
        </p:spPr>
        <p:txBody>
          <a:bodyPr wrap="square" rtlCol="0">
            <a:spAutoFit/>
          </a:bodyPr>
          <a:lstStyle/>
          <a:p>
            <a:pPr algn="ctr"/>
            <a:r>
              <a:rPr lang="ru-RU" sz="1000" b="1" dirty="0" smtClean="0">
                <a:latin typeface="Verdana" pitchFamily="34" charset="0"/>
                <a:ea typeface="Verdana" pitchFamily="34" charset="0"/>
                <a:cs typeface="Verdana" pitchFamily="34" charset="0"/>
              </a:rPr>
              <a:t>Тимошкино 362 км.</a:t>
            </a:r>
            <a:endParaRPr lang="ru-RU" sz="1200" b="1" dirty="0">
              <a:latin typeface="Verdana" pitchFamily="34" charset="0"/>
              <a:ea typeface="Verdana" pitchFamily="34" charset="0"/>
              <a:cs typeface="Verdana" pitchFamily="34" charset="0"/>
            </a:endParaRPr>
          </a:p>
        </p:txBody>
      </p:sp>
      <p:sp>
        <p:nvSpPr>
          <p:cNvPr id="134" name="TextBox 133"/>
          <p:cNvSpPr txBox="1"/>
          <p:nvPr/>
        </p:nvSpPr>
        <p:spPr>
          <a:xfrm>
            <a:off x="762000" y="1143000"/>
            <a:ext cx="4953000" cy="646331"/>
          </a:xfrm>
          <a:prstGeom prst="rect">
            <a:avLst/>
          </a:prstGeom>
          <a:gradFill flip="none" rotWithShape="1">
            <a:gsLst>
              <a:gs pos="0">
                <a:srgbClr val="BCE29A">
                  <a:tint val="66000"/>
                  <a:satMod val="160000"/>
                </a:srgbClr>
              </a:gs>
              <a:gs pos="50000">
                <a:srgbClr val="BCE29A">
                  <a:tint val="44500"/>
                  <a:satMod val="160000"/>
                </a:srgbClr>
              </a:gs>
              <a:gs pos="100000">
                <a:srgbClr val="BCE29A">
                  <a:tint val="23500"/>
                  <a:satMod val="160000"/>
                </a:srgbClr>
              </a:gs>
            </a:gsLst>
            <a:lin ang="0" scaled="1"/>
            <a:tileRect/>
          </a:gradFill>
          <a:ln w="28575">
            <a:solidFill>
              <a:schemeClr val="bg1"/>
            </a:solidFill>
          </a:ln>
        </p:spPr>
        <p:txBody>
          <a:bodyPr wrap="square" rtlCol="0">
            <a:spAutoFit/>
          </a:bodyPr>
          <a:lstStyle/>
          <a:p>
            <a:r>
              <a:rPr lang="ru-RU" sz="1200" b="1" dirty="0" smtClean="0">
                <a:solidFill>
                  <a:srgbClr val="00B050"/>
                </a:solidFill>
                <a:latin typeface="Verdana" pitchFamily="34" charset="0"/>
                <a:ea typeface="Verdana" pitchFamily="34" charset="0"/>
                <a:cs typeface="Verdana" pitchFamily="34" charset="0"/>
              </a:rPr>
              <a:t>Контроль вагонов с не отпустившими тормозами реализовано в рамках ЦМВ.  (снижение отказов по тормозам в 2,5 раза после организации работы ЦМВ)</a:t>
            </a:r>
            <a:endParaRPr lang="ru-RU" sz="1200" b="1" dirty="0">
              <a:solidFill>
                <a:srgbClr val="00B050"/>
              </a:solidFill>
              <a:latin typeface="Verdana" pitchFamily="34" charset="0"/>
              <a:ea typeface="Verdana" pitchFamily="34" charset="0"/>
              <a:cs typeface="Verdana" pitchFamily="34" charset="0"/>
            </a:endParaRPr>
          </a:p>
        </p:txBody>
      </p:sp>
      <p:cxnSp>
        <p:nvCxnSpPr>
          <p:cNvPr id="138" name="Прямая со стрелкой 137"/>
          <p:cNvCxnSpPr/>
          <p:nvPr/>
        </p:nvCxnSpPr>
        <p:spPr>
          <a:xfrm flipH="1">
            <a:off x="0" y="3276600"/>
            <a:ext cx="762000" cy="0"/>
          </a:xfrm>
          <a:prstGeom prst="straightConnector1">
            <a:avLst/>
          </a:prstGeom>
          <a:ln w="28575">
            <a:solidFill>
              <a:srgbClr val="707444"/>
            </a:solidFill>
            <a:tailEnd type="arrow"/>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0" y="2895600"/>
            <a:ext cx="1219200" cy="338554"/>
          </a:xfrm>
          <a:prstGeom prst="rect">
            <a:avLst/>
          </a:prstGeom>
          <a:noFill/>
        </p:spPr>
        <p:txBody>
          <a:bodyPr wrap="square" rtlCol="0">
            <a:spAutoFit/>
          </a:bodyPr>
          <a:lstStyle/>
          <a:p>
            <a:r>
              <a:rPr lang="ru-RU" sz="800" b="1" dirty="0" smtClean="0">
                <a:latin typeface="RussianRail A Pro" pitchFamily="50" charset="-52"/>
                <a:cs typeface="Times New Roman" pitchFamily="18" charset="0"/>
              </a:rPr>
              <a:t>Санкт- Петербург</a:t>
            </a:r>
            <a:endParaRPr lang="ru-RU" sz="800" b="1" dirty="0">
              <a:latin typeface="RussianRail A Pro" pitchFamily="50" charset="-52"/>
              <a:cs typeface="Times New Roman" pitchFamily="18" charset="0"/>
            </a:endParaRPr>
          </a:p>
        </p:txBody>
      </p:sp>
      <p:cxnSp>
        <p:nvCxnSpPr>
          <p:cNvPr id="140" name="Прямая со стрелкой 139"/>
          <p:cNvCxnSpPr/>
          <p:nvPr/>
        </p:nvCxnSpPr>
        <p:spPr>
          <a:xfrm>
            <a:off x="8458200" y="4038600"/>
            <a:ext cx="685800" cy="0"/>
          </a:xfrm>
          <a:prstGeom prst="straightConnector1">
            <a:avLst/>
          </a:prstGeom>
          <a:ln w="28575">
            <a:solidFill>
              <a:srgbClr val="707444"/>
            </a:solidFill>
            <a:tailEnd type="arrow"/>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8368680" y="3810000"/>
            <a:ext cx="775320" cy="215444"/>
          </a:xfrm>
          <a:prstGeom prst="rect">
            <a:avLst/>
          </a:prstGeom>
          <a:noFill/>
        </p:spPr>
        <p:txBody>
          <a:bodyPr wrap="square" rtlCol="0">
            <a:spAutoFit/>
          </a:bodyPr>
          <a:lstStyle/>
          <a:p>
            <a:r>
              <a:rPr lang="ru-RU" sz="800" b="1" dirty="0" smtClean="0">
                <a:latin typeface="RussianRail A Pro" pitchFamily="50" charset="-52"/>
                <a:cs typeface="Times New Roman" pitchFamily="18" charset="0"/>
              </a:rPr>
              <a:t>Кошта</a:t>
            </a:r>
            <a:endParaRPr lang="ru-RU" sz="800" b="1" dirty="0">
              <a:latin typeface="RussianRail A Pro" pitchFamily="50" charset="-52"/>
              <a:cs typeface="Times New Roman" pitchFamily="18" charset="0"/>
            </a:endParaRPr>
          </a:p>
        </p:txBody>
      </p:sp>
      <p:cxnSp>
        <p:nvCxnSpPr>
          <p:cNvPr id="31" name="Прямая соединительная линия 30"/>
          <p:cNvCxnSpPr/>
          <p:nvPr/>
        </p:nvCxnSpPr>
        <p:spPr>
          <a:xfrm>
            <a:off x="370656" y="3717032"/>
            <a:ext cx="830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p:nvPr/>
        </p:nvCxnSpPr>
        <p:spPr>
          <a:xfrm>
            <a:off x="381000" y="3579119"/>
            <a:ext cx="830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Группа 107"/>
          <p:cNvGrpSpPr/>
          <p:nvPr/>
        </p:nvGrpSpPr>
        <p:grpSpPr>
          <a:xfrm>
            <a:off x="7236296" y="3429000"/>
            <a:ext cx="288032" cy="384043"/>
            <a:chOff x="7668344" y="4155926"/>
            <a:chExt cx="216024" cy="216024"/>
          </a:xfrm>
          <a:solidFill>
            <a:schemeClr val="tx1"/>
          </a:solidFill>
        </p:grpSpPr>
        <p:sp>
          <p:nvSpPr>
            <p:cNvPr id="44" name="Овал 43"/>
            <p:cNvSpPr/>
            <p:nvPr/>
          </p:nvSpPr>
          <p:spPr>
            <a:xfrm>
              <a:off x="7668344" y="4155926"/>
              <a:ext cx="216024" cy="216024"/>
            </a:xfrm>
            <a:prstGeom prst="ellipse">
              <a:avLst/>
            </a:prstGeom>
            <a:grpFill/>
            <a:ln w="12700">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15"/>
            <p:cNvGrpSpPr>
              <a:grpSpLocks/>
            </p:cNvGrpSpPr>
            <p:nvPr/>
          </p:nvGrpSpPr>
          <p:grpSpPr bwMode="auto">
            <a:xfrm>
              <a:off x="7684219" y="4227934"/>
              <a:ext cx="172690" cy="76901"/>
              <a:chOff x="5385680" y="6487509"/>
              <a:chExt cx="1039813" cy="461962"/>
            </a:xfrm>
            <a:grpFill/>
          </p:grpSpPr>
          <p:sp>
            <p:nvSpPr>
              <p:cNvPr id="46" name="Freeform 27"/>
              <p:cNvSpPr>
                <a:spLocks/>
              </p:cNvSpPr>
              <p:nvPr/>
            </p:nvSpPr>
            <p:spPr bwMode="auto">
              <a:xfrm>
                <a:off x="6047750" y="6487509"/>
                <a:ext cx="377743" cy="348498"/>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grp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47" name="Freeform 28"/>
              <p:cNvSpPr>
                <a:spLocks/>
              </p:cNvSpPr>
              <p:nvPr/>
            </p:nvSpPr>
            <p:spPr bwMode="auto">
              <a:xfrm>
                <a:off x="5775610" y="6600973"/>
                <a:ext cx="316818" cy="235033"/>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grp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48" name="Freeform 29"/>
              <p:cNvSpPr>
                <a:spLocks/>
              </p:cNvSpPr>
              <p:nvPr/>
            </p:nvSpPr>
            <p:spPr bwMode="auto">
              <a:xfrm>
                <a:off x="5385680" y="6600973"/>
                <a:ext cx="434611" cy="348498"/>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grp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grpSp>
      <p:grpSp>
        <p:nvGrpSpPr>
          <p:cNvPr id="4" name="Группа 107"/>
          <p:cNvGrpSpPr/>
          <p:nvPr/>
        </p:nvGrpSpPr>
        <p:grpSpPr>
          <a:xfrm>
            <a:off x="1676400" y="3429000"/>
            <a:ext cx="288032" cy="384043"/>
            <a:chOff x="7668344" y="4155926"/>
            <a:chExt cx="216024" cy="216024"/>
          </a:xfrm>
          <a:solidFill>
            <a:schemeClr val="tx1"/>
          </a:solidFill>
        </p:grpSpPr>
        <p:sp>
          <p:nvSpPr>
            <p:cNvPr id="52" name="Овал 51"/>
            <p:cNvSpPr/>
            <p:nvPr/>
          </p:nvSpPr>
          <p:spPr>
            <a:xfrm>
              <a:off x="7668344" y="4155926"/>
              <a:ext cx="216024" cy="216024"/>
            </a:xfrm>
            <a:prstGeom prst="ellipse">
              <a:avLst/>
            </a:prstGeom>
            <a:grpFill/>
            <a:ln w="12700">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15"/>
            <p:cNvGrpSpPr>
              <a:grpSpLocks/>
            </p:cNvGrpSpPr>
            <p:nvPr/>
          </p:nvGrpSpPr>
          <p:grpSpPr bwMode="auto">
            <a:xfrm>
              <a:off x="7684219" y="4227934"/>
              <a:ext cx="172690" cy="76901"/>
              <a:chOff x="5385680" y="6487509"/>
              <a:chExt cx="1039813" cy="461962"/>
            </a:xfrm>
            <a:grpFill/>
          </p:grpSpPr>
          <p:sp>
            <p:nvSpPr>
              <p:cNvPr id="54" name="Freeform 27"/>
              <p:cNvSpPr>
                <a:spLocks/>
              </p:cNvSpPr>
              <p:nvPr/>
            </p:nvSpPr>
            <p:spPr bwMode="auto">
              <a:xfrm>
                <a:off x="6047750" y="6487509"/>
                <a:ext cx="377743" cy="348498"/>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grp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55" name="Freeform 28"/>
              <p:cNvSpPr>
                <a:spLocks/>
              </p:cNvSpPr>
              <p:nvPr/>
            </p:nvSpPr>
            <p:spPr bwMode="auto">
              <a:xfrm>
                <a:off x="5775610" y="6600973"/>
                <a:ext cx="316818" cy="235033"/>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grp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56" name="Freeform 29"/>
              <p:cNvSpPr>
                <a:spLocks/>
              </p:cNvSpPr>
              <p:nvPr/>
            </p:nvSpPr>
            <p:spPr bwMode="auto">
              <a:xfrm>
                <a:off x="5385680" y="6600973"/>
                <a:ext cx="434611" cy="348498"/>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grp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grpSp>
      <p:grpSp>
        <p:nvGrpSpPr>
          <p:cNvPr id="6" name="Группа 107"/>
          <p:cNvGrpSpPr/>
          <p:nvPr/>
        </p:nvGrpSpPr>
        <p:grpSpPr>
          <a:xfrm>
            <a:off x="4114800" y="3352800"/>
            <a:ext cx="432048" cy="457201"/>
            <a:chOff x="7668344" y="4155926"/>
            <a:chExt cx="216024" cy="216024"/>
          </a:xfrm>
          <a:solidFill>
            <a:schemeClr val="tx1"/>
          </a:solidFill>
        </p:grpSpPr>
        <p:sp>
          <p:nvSpPr>
            <p:cNvPr id="58" name="Овал 57"/>
            <p:cNvSpPr/>
            <p:nvPr/>
          </p:nvSpPr>
          <p:spPr>
            <a:xfrm>
              <a:off x="7668344" y="4155926"/>
              <a:ext cx="216024" cy="216024"/>
            </a:xfrm>
            <a:prstGeom prst="ellipse">
              <a:avLst/>
            </a:prstGeom>
            <a:grpFill/>
            <a:ln w="12700">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15"/>
            <p:cNvGrpSpPr>
              <a:grpSpLocks/>
            </p:cNvGrpSpPr>
            <p:nvPr/>
          </p:nvGrpSpPr>
          <p:grpSpPr bwMode="auto">
            <a:xfrm>
              <a:off x="7684219" y="4227934"/>
              <a:ext cx="172690" cy="76901"/>
              <a:chOff x="5385680" y="6487509"/>
              <a:chExt cx="1039813" cy="461962"/>
            </a:xfrm>
            <a:grpFill/>
          </p:grpSpPr>
          <p:sp>
            <p:nvSpPr>
              <p:cNvPr id="60" name="Freeform 27"/>
              <p:cNvSpPr>
                <a:spLocks/>
              </p:cNvSpPr>
              <p:nvPr/>
            </p:nvSpPr>
            <p:spPr bwMode="auto">
              <a:xfrm>
                <a:off x="6047750" y="6487509"/>
                <a:ext cx="377743" cy="348498"/>
              </a:xfrm>
              <a:custGeom>
                <a:avLst/>
                <a:gdLst>
                  <a:gd name="T0" fmla="*/ 693 w 1195"/>
                  <a:gd name="T1" fmla="*/ 181 h 1091"/>
                  <a:gd name="T2" fmla="*/ 762 w 1195"/>
                  <a:gd name="T3" fmla="*/ 188 h 1091"/>
                  <a:gd name="T4" fmla="*/ 801 w 1195"/>
                  <a:gd name="T5" fmla="*/ 212 h 1091"/>
                  <a:gd name="T6" fmla="*/ 823 w 1195"/>
                  <a:gd name="T7" fmla="*/ 251 h 1091"/>
                  <a:gd name="T8" fmla="*/ 830 w 1195"/>
                  <a:gd name="T9" fmla="*/ 318 h 1091"/>
                  <a:gd name="T10" fmla="*/ 827 w 1195"/>
                  <a:gd name="T11" fmla="*/ 825 h 1091"/>
                  <a:gd name="T12" fmla="*/ 809 w 1195"/>
                  <a:gd name="T13" fmla="*/ 867 h 1091"/>
                  <a:gd name="T14" fmla="*/ 775 w 1195"/>
                  <a:gd name="T15" fmla="*/ 896 h 1091"/>
                  <a:gd name="T16" fmla="*/ 719 w 1195"/>
                  <a:gd name="T17" fmla="*/ 908 h 1091"/>
                  <a:gd name="T18" fmla="*/ 460 w 1195"/>
                  <a:gd name="T19" fmla="*/ 908 h 1091"/>
                  <a:gd name="T20" fmla="*/ 413 w 1195"/>
                  <a:gd name="T21" fmla="*/ 904 h 1091"/>
                  <a:gd name="T22" fmla="*/ 381 w 1195"/>
                  <a:gd name="T23" fmla="*/ 886 h 1091"/>
                  <a:gd name="T24" fmla="*/ 367 w 1195"/>
                  <a:gd name="T25" fmla="*/ 867 h 1091"/>
                  <a:gd name="T26" fmla="*/ 361 w 1195"/>
                  <a:gd name="T27" fmla="*/ 844 h 1091"/>
                  <a:gd name="T28" fmla="*/ 367 w 1195"/>
                  <a:gd name="T29" fmla="*/ 809 h 1091"/>
                  <a:gd name="T30" fmla="*/ 390 w 1195"/>
                  <a:gd name="T31" fmla="*/ 768 h 1091"/>
                  <a:gd name="T32" fmla="*/ 239 w 1195"/>
                  <a:gd name="T33" fmla="*/ 364 h 1091"/>
                  <a:gd name="T34" fmla="*/ 16 w 1195"/>
                  <a:gd name="T35" fmla="*/ 664 h 1091"/>
                  <a:gd name="T36" fmla="*/ 1 w 1195"/>
                  <a:gd name="T37" fmla="*/ 710 h 1091"/>
                  <a:gd name="T38" fmla="*/ 4 w 1195"/>
                  <a:gd name="T39" fmla="*/ 759 h 1091"/>
                  <a:gd name="T40" fmla="*/ 34 w 1195"/>
                  <a:gd name="T41" fmla="*/ 817 h 1091"/>
                  <a:gd name="T42" fmla="*/ 137 w 1195"/>
                  <a:gd name="T43" fmla="*/ 954 h 1091"/>
                  <a:gd name="T44" fmla="*/ 211 w 1195"/>
                  <a:gd name="T45" fmla="*/ 1033 h 1091"/>
                  <a:gd name="T46" fmla="*/ 277 w 1195"/>
                  <a:gd name="T47" fmla="*/ 1070 h 1091"/>
                  <a:gd name="T48" fmla="*/ 355 w 1195"/>
                  <a:gd name="T49" fmla="*/ 1087 h 1091"/>
                  <a:gd name="T50" fmla="*/ 449 w 1195"/>
                  <a:gd name="T51" fmla="*/ 1091 h 1091"/>
                  <a:gd name="T52" fmla="*/ 728 w 1195"/>
                  <a:gd name="T53" fmla="*/ 1091 h 1091"/>
                  <a:gd name="T54" fmla="*/ 829 w 1195"/>
                  <a:gd name="T55" fmla="*/ 1085 h 1091"/>
                  <a:gd name="T56" fmla="*/ 908 w 1195"/>
                  <a:gd name="T57" fmla="*/ 1070 h 1091"/>
                  <a:gd name="T58" fmla="*/ 987 w 1195"/>
                  <a:gd name="T59" fmla="*/ 1043 h 1091"/>
                  <a:gd name="T60" fmla="*/ 1060 w 1195"/>
                  <a:gd name="T61" fmla="*/ 997 h 1091"/>
                  <a:gd name="T62" fmla="*/ 1119 w 1195"/>
                  <a:gd name="T63" fmla="*/ 932 h 1091"/>
                  <a:gd name="T64" fmla="*/ 1158 w 1195"/>
                  <a:gd name="T65" fmla="*/ 861 h 1091"/>
                  <a:gd name="T66" fmla="*/ 1180 w 1195"/>
                  <a:gd name="T67" fmla="*/ 786 h 1091"/>
                  <a:gd name="T68" fmla="*/ 1191 w 1195"/>
                  <a:gd name="T69" fmla="*/ 719 h 1091"/>
                  <a:gd name="T70" fmla="*/ 1195 w 1195"/>
                  <a:gd name="T71" fmla="*/ 636 h 1091"/>
                  <a:gd name="T72" fmla="*/ 1194 w 1195"/>
                  <a:gd name="T73" fmla="*/ 391 h 1091"/>
                  <a:gd name="T74" fmla="*/ 1185 w 1195"/>
                  <a:gd name="T75" fmla="*/ 327 h 1091"/>
                  <a:gd name="T76" fmla="*/ 1167 w 1195"/>
                  <a:gd name="T77" fmla="*/ 255 h 1091"/>
                  <a:gd name="T78" fmla="*/ 1134 w 1195"/>
                  <a:gd name="T79" fmla="*/ 181 h 1091"/>
                  <a:gd name="T80" fmla="*/ 1080 w 1195"/>
                  <a:gd name="T81" fmla="*/ 113 h 1091"/>
                  <a:gd name="T82" fmla="*/ 1012 w 1195"/>
                  <a:gd name="T83" fmla="*/ 61 h 1091"/>
                  <a:gd name="T84" fmla="*/ 935 w 1195"/>
                  <a:gd name="T85" fmla="*/ 26 h 1091"/>
                  <a:gd name="T86" fmla="*/ 856 w 1195"/>
                  <a:gd name="T87" fmla="*/ 8 h 1091"/>
                  <a:gd name="T88" fmla="*/ 777 w 1195"/>
                  <a:gd name="T89" fmla="*/ 1 h 1091"/>
                  <a:gd name="T90" fmla="*/ 367 w 1195"/>
                  <a:gd name="T91" fmla="*/ 0 h 1091"/>
                  <a:gd name="T92" fmla="*/ 305 w 1195"/>
                  <a:gd name="T93" fmla="*/ 7 h 1091"/>
                  <a:gd name="T94" fmla="*/ 269 w 1195"/>
                  <a:gd name="T95" fmla="*/ 29 h 1091"/>
                  <a:gd name="T96" fmla="*/ 245 w 1195"/>
                  <a:gd name="T97" fmla="*/ 66 h 1091"/>
                  <a:gd name="T98" fmla="*/ 239 w 1195"/>
                  <a:gd name="T99" fmla="*/ 127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5" h="1091">
                    <a:moveTo>
                      <a:pt x="239" y="127"/>
                    </a:moveTo>
                    <a:lnTo>
                      <a:pt x="239" y="181"/>
                    </a:lnTo>
                    <a:lnTo>
                      <a:pt x="693" y="181"/>
                    </a:lnTo>
                    <a:lnTo>
                      <a:pt x="719" y="181"/>
                    </a:lnTo>
                    <a:lnTo>
                      <a:pt x="747" y="185"/>
                    </a:lnTo>
                    <a:lnTo>
                      <a:pt x="762" y="188"/>
                    </a:lnTo>
                    <a:lnTo>
                      <a:pt x="775" y="194"/>
                    </a:lnTo>
                    <a:lnTo>
                      <a:pt x="789" y="202"/>
                    </a:lnTo>
                    <a:lnTo>
                      <a:pt x="801" y="212"/>
                    </a:lnTo>
                    <a:lnTo>
                      <a:pt x="809" y="224"/>
                    </a:lnTo>
                    <a:lnTo>
                      <a:pt x="817" y="236"/>
                    </a:lnTo>
                    <a:lnTo>
                      <a:pt x="823" y="251"/>
                    </a:lnTo>
                    <a:lnTo>
                      <a:pt x="827" y="264"/>
                    </a:lnTo>
                    <a:lnTo>
                      <a:pt x="830" y="293"/>
                    </a:lnTo>
                    <a:lnTo>
                      <a:pt x="830" y="318"/>
                    </a:lnTo>
                    <a:lnTo>
                      <a:pt x="830" y="773"/>
                    </a:lnTo>
                    <a:lnTo>
                      <a:pt x="830" y="798"/>
                    </a:lnTo>
                    <a:lnTo>
                      <a:pt x="827" y="825"/>
                    </a:lnTo>
                    <a:lnTo>
                      <a:pt x="823" y="840"/>
                    </a:lnTo>
                    <a:lnTo>
                      <a:pt x="817" y="853"/>
                    </a:lnTo>
                    <a:lnTo>
                      <a:pt x="809" y="867"/>
                    </a:lnTo>
                    <a:lnTo>
                      <a:pt x="801" y="878"/>
                    </a:lnTo>
                    <a:lnTo>
                      <a:pt x="789" y="889"/>
                    </a:lnTo>
                    <a:lnTo>
                      <a:pt x="775" y="896"/>
                    </a:lnTo>
                    <a:lnTo>
                      <a:pt x="762" y="902"/>
                    </a:lnTo>
                    <a:lnTo>
                      <a:pt x="747" y="905"/>
                    </a:lnTo>
                    <a:lnTo>
                      <a:pt x="719" y="908"/>
                    </a:lnTo>
                    <a:lnTo>
                      <a:pt x="693" y="910"/>
                    </a:lnTo>
                    <a:lnTo>
                      <a:pt x="475" y="910"/>
                    </a:lnTo>
                    <a:lnTo>
                      <a:pt x="460" y="908"/>
                    </a:lnTo>
                    <a:lnTo>
                      <a:pt x="443" y="908"/>
                    </a:lnTo>
                    <a:lnTo>
                      <a:pt x="428" y="907"/>
                    </a:lnTo>
                    <a:lnTo>
                      <a:pt x="413" y="904"/>
                    </a:lnTo>
                    <a:lnTo>
                      <a:pt x="400" y="899"/>
                    </a:lnTo>
                    <a:lnTo>
                      <a:pt x="387" y="892"/>
                    </a:lnTo>
                    <a:lnTo>
                      <a:pt x="381" y="886"/>
                    </a:lnTo>
                    <a:lnTo>
                      <a:pt x="376" y="881"/>
                    </a:lnTo>
                    <a:lnTo>
                      <a:pt x="372" y="874"/>
                    </a:lnTo>
                    <a:lnTo>
                      <a:pt x="367" y="867"/>
                    </a:lnTo>
                    <a:lnTo>
                      <a:pt x="364" y="859"/>
                    </a:lnTo>
                    <a:lnTo>
                      <a:pt x="363" y="852"/>
                    </a:lnTo>
                    <a:lnTo>
                      <a:pt x="361" y="844"/>
                    </a:lnTo>
                    <a:lnTo>
                      <a:pt x="361" y="837"/>
                    </a:lnTo>
                    <a:lnTo>
                      <a:pt x="363" y="822"/>
                    </a:lnTo>
                    <a:lnTo>
                      <a:pt x="367" y="809"/>
                    </a:lnTo>
                    <a:lnTo>
                      <a:pt x="373" y="795"/>
                    </a:lnTo>
                    <a:lnTo>
                      <a:pt x="381" y="782"/>
                    </a:lnTo>
                    <a:lnTo>
                      <a:pt x="390" y="768"/>
                    </a:lnTo>
                    <a:lnTo>
                      <a:pt x="399" y="758"/>
                    </a:lnTo>
                    <a:lnTo>
                      <a:pt x="693" y="364"/>
                    </a:lnTo>
                    <a:lnTo>
                      <a:pt x="239" y="364"/>
                    </a:lnTo>
                    <a:lnTo>
                      <a:pt x="56" y="606"/>
                    </a:lnTo>
                    <a:lnTo>
                      <a:pt x="35" y="636"/>
                    </a:lnTo>
                    <a:lnTo>
                      <a:pt x="16" y="664"/>
                    </a:lnTo>
                    <a:lnTo>
                      <a:pt x="10" y="679"/>
                    </a:lnTo>
                    <a:lnTo>
                      <a:pt x="4" y="694"/>
                    </a:lnTo>
                    <a:lnTo>
                      <a:pt x="1" y="710"/>
                    </a:lnTo>
                    <a:lnTo>
                      <a:pt x="0" y="727"/>
                    </a:lnTo>
                    <a:lnTo>
                      <a:pt x="1" y="743"/>
                    </a:lnTo>
                    <a:lnTo>
                      <a:pt x="4" y="759"/>
                    </a:lnTo>
                    <a:lnTo>
                      <a:pt x="9" y="774"/>
                    </a:lnTo>
                    <a:lnTo>
                      <a:pt x="16" y="789"/>
                    </a:lnTo>
                    <a:lnTo>
                      <a:pt x="34" y="817"/>
                    </a:lnTo>
                    <a:lnTo>
                      <a:pt x="56" y="849"/>
                    </a:lnTo>
                    <a:lnTo>
                      <a:pt x="102" y="910"/>
                    </a:lnTo>
                    <a:lnTo>
                      <a:pt x="137" y="954"/>
                    </a:lnTo>
                    <a:lnTo>
                      <a:pt x="172" y="996"/>
                    </a:lnTo>
                    <a:lnTo>
                      <a:pt x="192" y="1015"/>
                    </a:lnTo>
                    <a:lnTo>
                      <a:pt x="211" y="1033"/>
                    </a:lnTo>
                    <a:lnTo>
                      <a:pt x="232" y="1048"/>
                    </a:lnTo>
                    <a:lnTo>
                      <a:pt x="254" y="1061"/>
                    </a:lnTo>
                    <a:lnTo>
                      <a:pt x="277" y="1070"/>
                    </a:lnTo>
                    <a:lnTo>
                      <a:pt x="302" y="1078"/>
                    </a:lnTo>
                    <a:lnTo>
                      <a:pt x="327" y="1084"/>
                    </a:lnTo>
                    <a:lnTo>
                      <a:pt x="355" y="1087"/>
                    </a:lnTo>
                    <a:lnTo>
                      <a:pt x="385" y="1090"/>
                    </a:lnTo>
                    <a:lnTo>
                      <a:pt x="416" y="1091"/>
                    </a:lnTo>
                    <a:lnTo>
                      <a:pt x="449" y="1091"/>
                    </a:lnTo>
                    <a:lnTo>
                      <a:pt x="485" y="1091"/>
                    </a:lnTo>
                    <a:lnTo>
                      <a:pt x="683" y="1091"/>
                    </a:lnTo>
                    <a:lnTo>
                      <a:pt x="728" y="1091"/>
                    </a:lnTo>
                    <a:lnTo>
                      <a:pt x="777" y="1090"/>
                    </a:lnTo>
                    <a:lnTo>
                      <a:pt x="802" y="1088"/>
                    </a:lnTo>
                    <a:lnTo>
                      <a:pt x="829" y="1085"/>
                    </a:lnTo>
                    <a:lnTo>
                      <a:pt x="856" y="1081"/>
                    </a:lnTo>
                    <a:lnTo>
                      <a:pt x="882" y="1076"/>
                    </a:lnTo>
                    <a:lnTo>
                      <a:pt x="908" y="1070"/>
                    </a:lnTo>
                    <a:lnTo>
                      <a:pt x="935" y="1063"/>
                    </a:lnTo>
                    <a:lnTo>
                      <a:pt x="961" y="1054"/>
                    </a:lnTo>
                    <a:lnTo>
                      <a:pt x="987" y="1043"/>
                    </a:lnTo>
                    <a:lnTo>
                      <a:pt x="1012" y="1030"/>
                    </a:lnTo>
                    <a:lnTo>
                      <a:pt x="1036" y="1015"/>
                    </a:lnTo>
                    <a:lnTo>
                      <a:pt x="1060" y="997"/>
                    </a:lnTo>
                    <a:lnTo>
                      <a:pt x="1080" y="977"/>
                    </a:lnTo>
                    <a:lnTo>
                      <a:pt x="1101" y="956"/>
                    </a:lnTo>
                    <a:lnTo>
                      <a:pt x="1119" y="932"/>
                    </a:lnTo>
                    <a:lnTo>
                      <a:pt x="1134" y="908"/>
                    </a:lnTo>
                    <a:lnTo>
                      <a:pt x="1147" y="884"/>
                    </a:lnTo>
                    <a:lnTo>
                      <a:pt x="1158" y="861"/>
                    </a:lnTo>
                    <a:lnTo>
                      <a:pt x="1167" y="835"/>
                    </a:lnTo>
                    <a:lnTo>
                      <a:pt x="1174" y="811"/>
                    </a:lnTo>
                    <a:lnTo>
                      <a:pt x="1180" y="786"/>
                    </a:lnTo>
                    <a:lnTo>
                      <a:pt x="1185" y="764"/>
                    </a:lnTo>
                    <a:lnTo>
                      <a:pt x="1189" y="740"/>
                    </a:lnTo>
                    <a:lnTo>
                      <a:pt x="1191" y="719"/>
                    </a:lnTo>
                    <a:lnTo>
                      <a:pt x="1194" y="698"/>
                    </a:lnTo>
                    <a:lnTo>
                      <a:pt x="1195" y="663"/>
                    </a:lnTo>
                    <a:lnTo>
                      <a:pt x="1195" y="636"/>
                    </a:lnTo>
                    <a:lnTo>
                      <a:pt x="1195" y="455"/>
                    </a:lnTo>
                    <a:lnTo>
                      <a:pt x="1195" y="426"/>
                    </a:lnTo>
                    <a:lnTo>
                      <a:pt x="1194" y="391"/>
                    </a:lnTo>
                    <a:lnTo>
                      <a:pt x="1191" y="371"/>
                    </a:lnTo>
                    <a:lnTo>
                      <a:pt x="1189" y="349"/>
                    </a:lnTo>
                    <a:lnTo>
                      <a:pt x="1185" y="327"/>
                    </a:lnTo>
                    <a:lnTo>
                      <a:pt x="1180" y="303"/>
                    </a:lnTo>
                    <a:lnTo>
                      <a:pt x="1174" y="279"/>
                    </a:lnTo>
                    <a:lnTo>
                      <a:pt x="1167" y="255"/>
                    </a:lnTo>
                    <a:lnTo>
                      <a:pt x="1158" y="230"/>
                    </a:lnTo>
                    <a:lnTo>
                      <a:pt x="1147" y="206"/>
                    </a:lnTo>
                    <a:lnTo>
                      <a:pt x="1134" y="181"/>
                    </a:lnTo>
                    <a:lnTo>
                      <a:pt x="1119" y="157"/>
                    </a:lnTo>
                    <a:lnTo>
                      <a:pt x="1101" y="135"/>
                    </a:lnTo>
                    <a:lnTo>
                      <a:pt x="1080" y="113"/>
                    </a:lnTo>
                    <a:lnTo>
                      <a:pt x="1060" y="93"/>
                    </a:lnTo>
                    <a:lnTo>
                      <a:pt x="1036" y="75"/>
                    </a:lnTo>
                    <a:lnTo>
                      <a:pt x="1012" y="61"/>
                    </a:lnTo>
                    <a:lnTo>
                      <a:pt x="987" y="47"/>
                    </a:lnTo>
                    <a:lnTo>
                      <a:pt x="961" y="37"/>
                    </a:lnTo>
                    <a:lnTo>
                      <a:pt x="935" y="26"/>
                    </a:lnTo>
                    <a:lnTo>
                      <a:pt x="908" y="19"/>
                    </a:lnTo>
                    <a:lnTo>
                      <a:pt x="882" y="13"/>
                    </a:lnTo>
                    <a:lnTo>
                      <a:pt x="856" y="8"/>
                    </a:lnTo>
                    <a:lnTo>
                      <a:pt x="829" y="5"/>
                    </a:lnTo>
                    <a:lnTo>
                      <a:pt x="802" y="3"/>
                    </a:lnTo>
                    <a:lnTo>
                      <a:pt x="777" y="1"/>
                    </a:lnTo>
                    <a:lnTo>
                      <a:pt x="728" y="0"/>
                    </a:lnTo>
                    <a:lnTo>
                      <a:pt x="683" y="0"/>
                    </a:lnTo>
                    <a:lnTo>
                      <a:pt x="367" y="0"/>
                    </a:lnTo>
                    <a:lnTo>
                      <a:pt x="344" y="0"/>
                    </a:lnTo>
                    <a:lnTo>
                      <a:pt x="318" y="3"/>
                    </a:lnTo>
                    <a:lnTo>
                      <a:pt x="305" y="7"/>
                    </a:lnTo>
                    <a:lnTo>
                      <a:pt x="293" y="11"/>
                    </a:lnTo>
                    <a:lnTo>
                      <a:pt x="281" y="19"/>
                    </a:lnTo>
                    <a:lnTo>
                      <a:pt x="269" y="29"/>
                    </a:lnTo>
                    <a:lnTo>
                      <a:pt x="259" y="41"/>
                    </a:lnTo>
                    <a:lnTo>
                      <a:pt x="251" y="53"/>
                    </a:lnTo>
                    <a:lnTo>
                      <a:pt x="245" y="66"/>
                    </a:lnTo>
                    <a:lnTo>
                      <a:pt x="242" y="78"/>
                    </a:lnTo>
                    <a:lnTo>
                      <a:pt x="239" y="104"/>
                    </a:lnTo>
                    <a:lnTo>
                      <a:pt x="239" y="127"/>
                    </a:lnTo>
                    <a:close/>
                  </a:path>
                </a:pathLst>
              </a:custGeom>
              <a:grp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61" name="Freeform 28"/>
              <p:cNvSpPr>
                <a:spLocks/>
              </p:cNvSpPr>
              <p:nvPr/>
            </p:nvSpPr>
            <p:spPr bwMode="auto">
              <a:xfrm>
                <a:off x="5775610" y="6600973"/>
                <a:ext cx="316818" cy="235033"/>
              </a:xfrm>
              <a:custGeom>
                <a:avLst/>
                <a:gdLst>
                  <a:gd name="T0" fmla="*/ 546 w 1002"/>
                  <a:gd name="T1" fmla="*/ 0 h 727"/>
                  <a:gd name="T2" fmla="*/ 1002 w 1002"/>
                  <a:gd name="T3" fmla="*/ 0 h 727"/>
                  <a:gd name="T4" fmla="*/ 456 w 1002"/>
                  <a:gd name="T5" fmla="*/ 727 h 727"/>
                  <a:gd name="T6" fmla="*/ 0 w 1002"/>
                  <a:gd name="T7" fmla="*/ 727 h 727"/>
                  <a:gd name="T8" fmla="*/ 546 w 1002"/>
                  <a:gd name="T9" fmla="*/ 0 h 727"/>
                </a:gdLst>
                <a:ahLst/>
                <a:cxnLst>
                  <a:cxn ang="0">
                    <a:pos x="T0" y="T1"/>
                  </a:cxn>
                  <a:cxn ang="0">
                    <a:pos x="T2" y="T3"/>
                  </a:cxn>
                  <a:cxn ang="0">
                    <a:pos x="T4" y="T5"/>
                  </a:cxn>
                  <a:cxn ang="0">
                    <a:pos x="T6" y="T7"/>
                  </a:cxn>
                  <a:cxn ang="0">
                    <a:pos x="T8" y="T9"/>
                  </a:cxn>
                </a:cxnLst>
                <a:rect l="0" t="0" r="r" b="b"/>
                <a:pathLst>
                  <a:path w="1002" h="727">
                    <a:moveTo>
                      <a:pt x="546" y="0"/>
                    </a:moveTo>
                    <a:lnTo>
                      <a:pt x="1002" y="0"/>
                    </a:lnTo>
                    <a:lnTo>
                      <a:pt x="456" y="727"/>
                    </a:lnTo>
                    <a:lnTo>
                      <a:pt x="0" y="727"/>
                    </a:lnTo>
                    <a:lnTo>
                      <a:pt x="546" y="0"/>
                    </a:lnTo>
                    <a:close/>
                  </a:path>
                </a:pathLst>
              </a:custGeom>
              <a:grp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sp>
            <p:nvSpPr>
              <p:cNvPr id="62" name="Freeform 29"/>
              <p:cNvSpPr>
                <a:spLocks/>
              </p:cNvSpPr>
              <p:nvPr/>
            </p:nvSpPr>
            <p:spPr bwMode="auto">
              <a:xfrm>
                <a:off x="5385680" y="6600973"/>
                <a:ext cx="434611" cy="348498"/>
              </a:xfrm>
              <a:custGeom>
                <a:avLst/>
                <a:gdLst>
                  <a:gd name="T0" fmla="*/ 0 w 1377"/>
                  <a:gd name="T1" fmla="*/ 104 h 1091"/>
                  <a:gd name="T2" fmla="*/ 7 w 1377"/>
                  <a:gd name="T3" fmla="*/ 65 h 1091"/>
                  <a:gd name="T4" fmla="*/ 19 w 1377"/>
                  <a:gd name="T5" fmla="*/ 42 h 1091"/>
                  <a:gd name="T6" fmla="*/ 42 w 1377"/>
                  <a:gd name="T7" fmla="*/ 19 h 1091"/>
                  <a:gd name="T8" fmla="*/ 67 w 1377"/>
                  <a:gd name="T9" fmla="*/ 6 h 1091"/>
                  <a:gd name="T10" fmla="*/ 104 w 1377"/>
                  <a:gd name="T11" fmla="*/ 0 h 1091"/>
                  <a:gd name="T12" fmla="*/ 892 w 1377"/>
                  <a:gd name="T13" fmla="*/ 0 h 1091"/>
                  <a:gd name="T14" fmla="*/ 960 w 1377"/>
                  <a:gd name="T15" fmla="*/ 0 h 1091"/>
                  <a:gd name="T16" fmla="*/ 1021 w 1377"/>
                  <a:gd name="T17" fmla="*/ 3 h 1091"/>
                  <a:gd name="T18" fmla="*/ 1075 w 1377"/>
                  <a:gd name="T19" fmla="*/ 12 h 1091"/>
                  <a:gd name="T20" fmla="*/ 1122 w 1377"/>
                  <a:gd name="T21" fmla="*/ 30 h 1091"/>
                  <a:gd name="T22" fmla="*/ 1166 w 1377"/>
                  <a:gd name="T23" fmla="*/ 58 h 1091"/>
                  <a:gd name="T24" fmla="*/ 1204 w 1377"/>
                  <a:gd name="T25" fmla="*/ 94 h 1091"/>
                  <a:gd name="T26" fmla="*/ 1274 w 1377"/>
                  <a:gd name="T27" fmla="*/ 181 h 1091"/>
                  <a:gd name="T28" fmla="*/ 1343 w 1377"/>
                  <a:gd name="T29" fmla="*/ 272 h 1091"/>
                  <a:gd name="T30" fmla="*/ 1367 w 1377"/>
                  <a:gd name="T31" fmla="*/ 317 h 1091"/>
                  <a:gd name="T32" fmla="*/ 1375 w 1377"/>
                  <a:gd name="T33" fmla="*/ 346 h 1091"/>
                  <a:gd name="T34" fmla="*/ 1375 w 1377"/>
                  <a:gd name="T35" fmla="*/ 379 h 1091"/>
                  <a:gd name="T36" fmla="*/ 1367 w 1377"/>
                  <a:gd name="T37" fmla="*/ 410 h 1091"/>
                  <a:gd name="T38" fmla="*/ 1341 w 1377"/>
                  <a:gd name="T39" fmla="*/ 455 h 1091"/>
                  <a:gd name="T40" fmla="*/ 1137 w 1377"/>
                  <a:gd name="T41" fmla="*/ 727 h 1091"/>
                  <a:gd name="T42" fmla="*/ 978 w 1377"/>
                  <a:gd name="T43" fmla="*/ 333 h 1091"/>
                  <a:gd name="T44" fmla="*/ 996 w 1377"/>
                  <a:gd name="T45" fmla="*/ 309 h 1091"/>
                  <a:gd name="T46" fmla="*/ 1009 w 1377"/>
                  <a:gd name="T47" fmla="*/ 282 h 1091"/>
                  <a:gd name="T48" fmla="*/ 1015 w 1377"/>
                  <a:gd name="T49" fmla="*/ 253 h 1091"/>
                  <a:gd name="T50" fmla="*/ 1014 w 1377"/>
                  <a:gd name="T51" fmla="*/ 238 h 1091"/>
                  <a:gd name="T52" fmla="*/ 1009 w 1377"/>
                  <a:gd name="T53" fmla="*/ 223 h 1091"/>
                  <a:gd name="T54" fmla="*/ 1000 w 1377"/>
                  <a:gd name="T55" fmla="*/ 210 h 1091"/>
                  <a:gd name="T56" fmla="*/ 990 w 1377"/>
                  <a:gd name="T57" fmla="*/ 199 h 1091"/>
                  <a:gd name="T58" fmla="*/ 963 w 1377"/>
                  <a:gd name="T59" fmla="*/ 186 h 1091"/>
                  <a:gd name="T60" fmla="*/ 932 w 1377"/>
                  <a:gd name="T61" fmla="*/ 181 h 1091"/>
                  <a:gd name="T62" fmla="*/ 902 w 1377"/>
                  <a:gd name="T63" fmla="*/ 181 h 1091"/>
                  <a:gd name="T64" fmla="*/ 546 w 1377"/>
                  <a:gd name="T65" fmla="*/ 1091 h 1091"/>
                  <a:gd name="T66" fmla="*/ 181 w 1377"/>
                  <a:gd name="T67" fmla="*/ 181 h 1091"/>
                  <a:gd name="T68" fmla="*/ 0 w 1377"/>
                  <a:gd name="T69" fmla="*/ 128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7" h="1091">
                    <a:moveTo>
                      <a:pt x="0" y="128"/>
                    </a:moveTo>
                    <a:lnTo>
                      <a:pt x="0" y="104"/>
                    </a:lnTo>
                    <a:lnTo>
                      <a:pt x="3" y="79"/>
                    </a:lnTo>
                    <a:lnTo>
                      <a:pt x="7" y="65"/>
                    </a:lnTo>
                    <a:lnTo>
                      <a:pt x="12" y="53"/>
                    </a:lnTo>
                    <a:lnTo>
                      <a:pt x="19" y="42"/>
                    </a:lnTo>
                    <a:lnTo>
                      <a:pt x="30" y="30"/>
                    </a:lnTo>
                    <a:lnTo>
                      <a:pt x="42" y="19"/>
                    </a:lnTo>
                    <a:lnTo>
                      <a:pt x="53" y="12"/>
                    </a:lnTo>
                    <a:lnTo>
                      <a:pt x="67" y="6"/>
                    </a:lnTo>
                    <a:lnTo>
                      <a:pt x="79" y="3"/>
                    </a:lnTo>
                    <a:lnTo>
                      <a:pt x="104" y="0"/>
                    </a:lnTo>
                    <a:lnTo>
                      <a:pt x="128" y="0"/>
                    </a:lnTo>
                    <a:lnTo>
                      <a:pt x="892" y="0"/>
                    </a:lnTo>
                    <a:lnTo>
                      <a:pt x="927" y="0"/>
                    </a:lnTo>
                    <a:lnTo>
                      <a:pt x="960" y="0"/>
                    </a:lnTo>
                    <a:lnTo>
                      <a:pt x="991" y="1"/>
                    </a:lnTo>
                    <a:lnTo>
                      <a:pt x="1021" y="3"/>
                    </a:lnTo>
                    <a:lnTo>
                      <a:pt x="1048" y="6"/>
                    </a:lnTo>
                    <a:lnTo>
                      <a:pt x="1075" y="12"/>
                    </a:lnTo>
                    <a:lnTo>
                      <a:pt x="1099" y="19"/>
                    </a:lnTo>
                    <a:lnTo>
                      <a:pt x="1122" y="30"/>
                    </a:lnTo>
                    <a:lnTo>
                      <a:pt x="1145" y="42"/>
                    </a:lnTo>
                    <a:lnTo>
                      <a:pt x="1166" y="58"/>
                    </a:lnTo>
                    <a:lnTo>
                      <a:pt x="1185" y="74"/>
                    </a:lnTo>
                    <a:lnTo>
                      <a:pt x="1204" y="94"/>
                    </a:lnTo>
                    <a:lnTo>
                      <a:pt x="1240" y="137"/>
                    </a:lnTo>
                    <a:lnTo>
                      <a:pt x="1274" y="181"/>
                    </a:lnTo>
                    <a:lnTo>
                      <a:pt x="1320" y="242"/>
                    </a:lnTo>
                    <a:lnTo>
                      <a:pt x="1343" y="272"/>
                    </a:lnTo>
                    <a:lnTo>
                      <a:pt x="1361" y="302"/>
                    </a:lnTo>
                    <a:lnTo>
                      <a:pt x="1367" y="317"/>
                    </a:lnTo>
                    <a:lnTo>
                      <a:pt x="1372" y="331"/>
                    </a:lnTo>
                    <a:lnTo>
                      <a:pt x="1375" y="346"/>
                    </a:lnTo>
                    <a:lnTo>
                      <a:pt x="1377" y="363"/>
                    </a:lnTo>
                    <a:lnTo>
                      <a:pt x="1375" y="379"/>
                    </a:lnTo>
                    <a:lnTo>
                      <a:pt x="1372" y="395"/>
                    </a:lnTo>
                    <a:lnTo>
                      <a:pt x="1367" y="410"/>
                    </a:lnTo>
                    <a:lnTo>
                      <a:pt x="1359" y="425"/>
                    </a:lnTo>
                    <a:lnTo>
                      <a:pt x="1341" y="455"/>
                    </a:lnTo>
                    <a:lnTo>
                      <a:pt x="1320" y="485"/>
                    </a:lnTo>
                    <a:lnTo>
                      <a:pt x="1137" y="727"/>
                    </a:lnTo>
                    <a:lnTo>
                      <a:pt x="682" y="727"/>
                    </a:lnTo>
                    <a:lnTo>
                      <a:pt x="978" y="333"/>
                    </a:lnTo>
                    <a:lnTo>
                      <a:pt x="987" y="321"/>
                    </a:lnTo>
                    <a:lnTo>
                      <a:pt x="996" y="309"/>
                    </a:lnTo>
                    <a:lnTo>
                      <a:pt x="1003" y="296"/>
                    </a:lnTo>
                    <a:lnTo>
                      <a:pt x="1009" y="282"/>
                    </a:lnTo>
                    <a:lnTo>
                      <a:pt x="1014" y="268"/>
                    </a:lnTo>
                    <a:lnTo>
                      <a:pt x="1015" y="253"/>
                    </a:lnTo>
                    <a:lnTo>
                      <a:pt x="1015" y="245"/>
                    </a:lnTo>
                    <a:lnTo>
                      <a:pt x="1014" y="238"/>
                    </a:lnTo>
                    <a:lnTo>
                      <a:pt x="1012" y="230"/>
                    </a:lnTo>
                    <a:lnTo>
                      <a:pt x="1009" y="223"/>
                    </a:lnTo>
                    <a:lnTo>
                      <a:pt x="1005" y="216"/>
                    </a:lnTo>
                    <a:lnTo>
                      <a:pt x="1000" y="210"/>
                    </a:lnTo>
                    <a:lnTo>
                      <a:pt x="994" y="204"/>
                    </a:lnTo>
                    <a:lnTo>
                      <a:pt x="990" y="199"/>
                    </a:lnTo>
                    <a:lnTo>
                      <a:pt x="976" y="192"/>
                    </a:lnTo>
                    <a:lnTo>
                      <a:pt x="963" y="186"/>
                    </a:lnTo>
                    <a:lnTo>
                      <a:pt x="948" y="183"/>
                    </a:lnTo>
                    <a:lnTo>
                      <a:pt x="932" y="181"/>
                    </a:lnTo>
                    <a:lnTo>
                      <a:pt x="917" y="181"/>
                    </a:lnTo>
                    <a:lnTo>
                      <a:pt x="902" y="181"/>
                    </a:lnTo>
                    <a:lnTo>
                      <a:pt x="546" y="181"/>
                    </a:lnTo>
                    <a:lnTo>
                      <a:pt x="546" y="1091"/>
                    </a:lnTo>
                    <a:lnTo>
                      <a:pt x="181" y="1091"/>
                    </a:lnTo>
                    <a:lnTo>
                      <a:pt x="181" y="181"/>
                    </a:lnTo>
                    <a:lnTo>
                      <a:pt x="0" y="181"/>
                    </a:lnTo>
                    <a:lnTo>
                      <a:pt x="0" y="128"/>
                    </a:lnTo>
                    <a:close/>
                  </a:path>
                </a:pathLst>
              </a:custGeom>
              <a:grpFill/>
              <a:ln>
                <a:noFill/>
              </a:ln>
              <a:extLst>
                <a:ext uri="{91240B29-F687-4F45-9708-019B960494DF}"/>
              </a:extLst>
            </p:spPr>
            <p:txBody>
              <a:bodyPr/>
              <a:lstStyle>
                <a:defPPr>
                  <a:defRPr lang="ru-RU"/>
                </a:defPPr>
                <a:lvl1pPr algn="l" rtl="0" fontAlgn="base">
                  <a:spcBef>
                    <a:spcPct val="0"/>
                  </a:spcBef>
                  <a:spcAft>
                    <a:spcPct val="0"/>
                  </a:spcAft>
                  <a:defRPr kern="1200">
                    <a:solidFill>
                      <a:schemeClr val="tx1"/>
                    </a:solidFill>
                    <a:latin typeface="Calibri" charset="0"/>
                    <a:ea typeface="+mn-ea"/>
                    <a:cs typeface="Arial" charset="0"/>
                  </a:defRPr>
                </a:lvl1pPr>
                <a:lvl2pPr marL="457200" algn="l" rtl="0" fontAlgn="base">
                  <a:spcBef>
                    <a:spcPct val="0"/>
                  </a:spcBef>
                  <a:spcAft>
                    <a:spcPct val="0"/>
                  </a:spcAft>
                  <a:defRPr kern="1200">
                    <a:solidFill>
                      <a:schemeClr val="tx1"/>
                    </a:solidFill>
                    <a:latin typeface="Calibri" charset="0"/>
                    <a:ea typeface="+mn-ea"/>
                    <a:cs typeface="Arial" charset="0"/>
                  </a:defRPr>
                </a:lvl2pPr>
                <a:lvl3pPr marL="914400" algn="l" rtl="0" fontAlgn="base">
                  <a:spcBef>
                    <a:spcPct val="0"/>
                  </a:spcBef>
                  <a:spcAft>
                    <a:spcPct val="0"/>
                  </a:spcAft>
                  <a:defRPr kern="1200">
                    <a:solidFill>
                      <a:schemeClr val="tx1"/>
                    </a:solidFill>
                    <a:latin typeface="Calibri" charset="0"/>
                    <a:ea typeface="+mn-ea"/>
                    <a:cs typeface="Arial" charset="0"/>
                  </a:defRPr>
                </a:lvl3pPr>
                <a:lvl4pPr marL="1371600" algn="l" rtl="0" fontAlgn="base">
                  <a:spcBef>
                    <a:spcPct val="0"/>
                  </a:spcBef>
                  <a:spcAft>
                    <a:spcPct val="0"/>
                  </a:spcAft>
                  <a:defRPr kern="1200">
                    <a:solidFill>
                      <a:schemeClr val="tx1"/>
                    </a:solidFill>
                    <a:latin typeface="Calibri" charset="0"/>
                    <a:ea typeface="+mn-ea"/>
                    <a:cs typeface="Arial" charset="0"/>
                  </a:defRPr>
                </a:lvl4pPr>
                <a:lvl5pPr marL="1828800" algn="l" rtl="0" fontAlgn="base">
                  <a:spcBef>
                    <a:spcPct val="0"/>
                  </a:spcBef>
                  <a:spcAft>
                    <a:spcPct val="0"/>
                  </a:spcAft>
                  <a:defRPr kern="1200">
                    <a:solidFill>
                      <a:schemeClr val="tx1"/>
                    </a:solidFill>
                    <a:latin typeface="Calibri" charset="0"/>
                    <a:ea typeface="+mn-ea"/>
                    <a:cs typeface="Arial" charset="0"/>
                  </a:defRPr>
                </a:lvl5pPr>
                <a:lvl6pPr marL="2286000" algn="l" defTabSz="914400" rtl="0" eaLnBrk="1" latinLnBrk="0" hangingPunct="1">
                  <a:defRPr kern="1200">
                    <a:solidFill>
                      <a:schemeClr val="tx1"/>
                    </a:solidFill>
                    <a:latin typeface="Calibri" charset="0"/>
                    <a:ea typeface="+mn-ea"/>
                    <a:cs typeface="Arial" charset="0"/>
                  </a:defRPr>
                </a:lvl6pPr>
                <a:lvl7pPr marL="2743200" algn="l" defTabSz="914400" rtl="0" eaLnBrk="1" latinLnBrk="0" hangingPunct="1">
                  <a:defRPr kern="1200">
                    <a:solidFill>
                      <a:schemeClr val="tx1"/>
                    </a:solidFill>
                    <a:latin typeface="Calibri" charset="0"/>
                    <a:ea typeface="+mn-ea"/>
                    <a:cs typeface="Arial" charset="0"/>
                  </a:defRPr>
                </a:lvl7pPr>
                <a:lvl8pPr marL="3200400" algn="l" defTabSz="914400" rtl="0" eaLnBrk="1" latinLnBrk="0" hangingPunct="1">
                  <a:defRPr kern="1200">
                    <a:solidFill>
                      <a:schemeClr val="tx1"/>
                    </a:solidFill>
                    <a:latin typeface="Calibri" charset="0"/>
                    <a:ea typeface="+mn-ea"/>
                    <a:cs typeface="Arial" charset="0"/>
                  </a:defRPr>
                </a:lvl8pPr>
                <a:lvl9pPr marL="3657600" algn="l" defTabSz="914400" rtl="0" eaLnBrk="1" latinLnBrk="0" hangingPunct="1">
                  <a:defRPr kern="1200">
                    <a:solidFill>
                      <a:schemeClr val="tx1"/>
                    </a:solidFill>
                    <a:latin typeface="Calibri" charset="0"/>
                    <a:ea typeface="+mn-ea"/>
                    <a:cs typeface="Arial" charset="0"/>
                  </a:defRPr>
                </a:lvl9pPr>
              </a:lstStyle>
              <a:p>
                <a:pPr>
                  <a:defRPr/>
                </a:pPr>
                <a:endParaRPr lang="ru-RU"/>
              </a:p>
            </p:txBody>
          </p:sp>
        </p:grpSp>
      </p:grpSp>
      <p:sp>
        <p:nvSpPr>
          <p:cNvPr id="51" name="TextBox 50"/>
          <p:cNvSpPr txBox="1"/>
          <p:nvPr/>
        </p:nvSpPr>
        <p:spPr>
          <a:xfrm rot="16200000">
            <a:off x="2848702" y="4295664"/>
            <a:ext cx="918841" cy="215444"/>
          </a:xfrm>
          <a:prstGeom prst="rect">
            <a:avLst/>
          </a:prstGeom>
          <a:noFill/>
        </p:spPr>
        <p:txBody>
          <a:bodyPr wrap="none" rtlCol="0">
            <a:spAutoFit/>
          </a:bodyPr>
          <a:lstStyle/>
          <a:p>
            <a:r>
              <a:rPr lang="ru-RU" sz="800" b="1" dirty="0" smtClean="0">
                <a:solidFill>
                  <a:srgbClr val="00B050"/>
                </a:solidFill>
                <a:latin typeface="Verdana" pitchFamily="34" charset="0"/>
                <a:ea typeface="Verdana" pitchFamily="34" charset="0"/>
                <a:cs typeface="Verdana" pitchFamily="34" charset="0"/>
              </a:rPr>
              <a:t>347 км 4 </a:t>
            </a:r>
            <a:r>
              <a:rPr lang="ru-RU" sz="800" b="1" dirty="0" err="1" smtClean="0">
                <a:solidFill>
                  <a:srgbClr val="00B050"/>
                </a:solidFill>
                <a:latin typeface="Verdana" pitchFamily="34" charset="0"/>
                <a:ea typeface="Verdana" pitchFamily="34" charset="0"/>
                <a:cs typeface="Verdana" pitchFamily="34" charset="0"/>
              </a:rPr>
              <a:t>пк</a:t>
            </a:r>
            <a:r>
              <a:rPr lang="ru-RU" sz="800" b="1" dirty="0" smtClean="0">
                <a:solidFill>
                  <a:srgbClr val="00B050"/>
                </a:solidFill>
                <a:latin typeface="Verdana" pitchFamily="34" charset="0"/>
                <a:ea typeface="Verdana" pitchFamily="34" charset="0"/>
                <a:cs typeface="Verdana" pitchFamily="34" charset="0"/>
              </a:rPr>
              <a:t>.</a:t>
            </a:r>
            <a:endParaRPr lang="ru-RU" sz="800" b="1" dirty="0">
              <a:solidFill>
                <a:srgbClr val="00B050"/>
              </a:solidFill>
              <a:latin typeface="Verdana" pitchFamily="34" charset="0"/>
              <a:ea typeface="Verdana" pitchFamily="34" charset="0"/>
              <a:cs typeface="Verdana" pitchFamily="34" charset="0"/>
            </a:endParaRPr>
          </a:p>
        </p:txBody>
      </p:sp>
      <p:sp>
        <p:nvSpPr>
          <p:cNvPr id="68" name="TextBox 67"/>
          <p:cNvSpPr txBox="1"/>
          <p:nvPr/>
        </p:nvSpPr>
        <p:spPr>
          <a:xfrm rot="16200000">
            <a:off x="6430102" y="2790098"/>
            <a:ext cx="918841" cy="215444"/>
          </a:xfrm>
          <a:prstGeom prst="rect">
            <a:avLst/>
          </a:prstGeom>
          <a:noFill/>
        </p:spPr>
        <p:txBody>
          <a:bodyPr wrap="none" rtlCol="0">
            <a:spAutoFit/>
          </a:bodyPr>
          <a:lstStyle/>
          <a:p>
            <a:r>
              <a:rPr lang="ru-RU" sz="800" b="1" dirty="0" smtClean="0">
                <a:solidFill>
                  <a:srgbClr val="00B050"/>
                </a:solidFill>
                <a:latin typeface="Verdana" pitchFamily="34" charset="0"/>
                <a:ea typeface="Verdana" pitchFamily="34" charset="0"/>
                <a:cs typeface="Verdana" pitchFamily="34" charset="0"/>
              </a:rPr>
              <a:t>361 км 1 </a:t>
            </a:r>
            <a:r>
              <a:rPr lang="ru-RU" sz="800" b="1" dirty="0" err="1" smtClean="0">
                <a:solidFill>
                  <a:srgbClr val="00B050"/>
                </a:solidFill>
                <a:latin typeface="Verdana" pitchFamily="34" charset="0"/>
                <a:ea typeface="Verdana" pitchFamily="34" charset="0"/>
                <a:cs typeface="Verdana" pitchFamily="34" charset="0"/>
              </a:rPr>
              <a:t>пк</a:t>
            </a:r>
            <a:r>
              <a:rPr lang="ru-RU" sz="800" b="1" dirty="0" smtClean="0">
                <a:solidFill>
                  <a:srgbClr val="00B050"/>
                </a:solidFill>
                <a:latin typeface="Verdana" pitchFamily="34" charset="0"/>
                <a:ea typeface="Verdana" pitchFamily="34" charset="0"/>
                <a:cs typeface="Verdana" pitchFamily="34" charset="0"/>
              </a:rPr>
              <a:t>.</a:t>
            </a:r>
            <a:endParaRPr lang="ru-RU" sz="800" b="1" dirty="0">
              <a:solidFill>
                <a:srgbClr val="00B050"/>
              </a:solidFill>
              <a:latin typeface="Verdana" pitchFamily="34" charset="0"/>
              <a:ea typeface="Verdana" pitchFamily="34" charset="0"/>
              <a:cs typeface="Verdana" pitchFamily="34" charset="0"/>
            </a:endParaRPr>
          </a:p>
        </p:txBody>
      </p:sp>
      <p:pic>
        <p:nvPicPr>
          <p:cNvPr id="2050" name="Picture 2" descr="C:\Documents and Settings\v_smutin\Рабочий стол\светофор.jpg"/>
          <p:cNvPicPr>
            <a:picLocks noChangeAspect="1" noChangeArrowheads="1"/>
          </p:cNvPicPr>
          <p:nvPr/>
        </p:nvPicPr>
        <p:blipFill>
          <a:blip r:embed="rId3" cstate="print"/>
          <a:srcRect l="83201" t="2191" r="8333" b="1184"/>
          <a:stretch>
            <a:fillRect/>
          </a:stretch>
        </p:blipFill>
        <p:spPr bwMode="auto">
          <a:xfrm>
            <a:off x="4876800" y="2971800"/>
            <a:ext cx="76200" cy="647700"/>
          </a:xfrm>
          <a:prstGeom prst="rect">
            <a:avLst/>
          </a:prstGeom>
          <a:noFill/>
        </p:spPr>
      </p:pic>
      <p:pic>
        <p:nvPicPr>
          <p:cNvPr id="73" name="Picture 2" descr="C:\Documents and Settings\v_smutin\Рабочий стол\светофор.jpg"/>
          <p:cNvPicPr>
            <a:picLocks noChangeAspect="1" noChangeArrowheads="1"/>
          </p:cNvPicPr>
          <p:nvPr/>
        </p:nvPicPr>
        <p:blipFill>
          <a:blip r:embed="rId3" cstate="print"/>
          <a:srcRect l="83201" t="2191" r="8333" b="1184"/>
          <a:stretch>
            <a:fillRect/>
          </a:stretch>
        </p:blipFill>
        <p:spPr bwMode="auto">
          <a:xfrm>
            <a:off x="3962400" y="3124200"/>
            <a:ext cx="76200" cy="647700"/>
          </a:xfrm>
          <a:prstGeom prst="rect">
            <a:avLst/>
          </a:prstGeom>
          <a:noFill/>
        </p:spPr>
      </p:pic>
      <p:sp>
        <p:nvSpPr>
          <p:cNvPr id="78" name="TextBox 77"/>
          <p:cNvSpPr txBox="1"/>
          <p:nvPr/>
        </p:nvSpPr>
        <p:spPr>
          <a:xfrm rot="16200000">
            <a:off x="5646278" y="2126122"/>
            <a:ext cx="2212465" cy="246221"/>
          </a:xfrm>
          <a:prstGeom prst="rect">
            <a:avLst/>
          </a:prstGeom>
          <a:noFill/>
        </p:spPr>
        <p:txBody>
          <a:bodyPr wrap="none" rtlCol="0">
            <a:spAutoFit/>
          </a:bodyPr>
          <a:lstStyle/>
          <a:p>
            <a:r>
              <a:rPr lang="ru-RU" sz="1000" b="1" dirty="0" smtClean="0">
                <a:solidFill>
                  <a:schemeClr val="tx2">
                    <a:lumMod val="60000"/>
                    <a:lumOff val="40000"/>
                  </a:schemeClr>
                </a:solidFill>
                <a:latin typeface="Verdana" pitchFamily="34" charset="0"/>
                <a:ea typeface="Verdana" pitchFamily="34" charset="0"/>
                <a:cs typeface="Verdana" pitchFamily="34" charset="0"/>
              </a:rPr>
              <a:t>КТСМ-01(Т) </a:t>
            </a:r>
            <a:r>
              <a:rPr lang="ru-RU" sz="1000" b="1" dirty="0" err="1" smtClean="0">
                <a:solidFill>
                  <a:schemeClr val="tx2">
                    <a:lumMod val="60000"/>
                    <a:lumOff val="40000"/>
                  </a:schemeClr>
                </a:solidFill>
                <a:latin typeface="Verdana" pitchFamily="34" charset="0"/>
                <a:ea typeface="Verdana" pitchFamily="34" charset="0"/>
                <a:cs typeface="Verdana" pitchFamily="34" charset="0"/>
              </a:rPr>
              <a:t>вспом</a:t>
            </a:r>
            <a:r>
              <a:rPr lang="ru-RU" sz="1000" b="1" dirty="0" smtClean="0">
                <a:solidFill>
                  <a:schemeClr val="tx2">
                    <a:lumMod val="60000"/>
                    <a:lumOff val="40000"/>
                  </a:schemeClr>
                </a:solidFill>
                <a:latin typeface="Verdana" pitchFamily="34" charset="0"/>
                <a:ea typeface="Verdana" pitchFamily="34" charset="0"/>
                <a:cs typeface="Verdana" pitchFamily="34" charset="0"/>
              </a:rPr>
              <a:t>. камеры</a:t>
            </a:r>
            <a:endParaRPr lang="ru-RU" sz="1000" b="1" dirty="0">
              <a:solidFill>
                <a:schemeClr val="tx2">
                  <a:lumMod val="60000"/>
                  <a:lumOff val="40000"/>
                </a:schemeClr>
              </a:solidFill>
              <a:latin typeface="Verdana" pitchFamily="34" charset="0"/>
              <a:ea typeface="Verdana" pitchFamily="34" charset="0"/>
              <a:cs typeface="Verdana" pitchFamily="34" charset="0"/>
            </a:endParaRPr>
          </a:p>
        </p:txBody>
      </p:sp>
      <p:sp>
        <p:nvSpPr>
          <p:cNvPr id="80" name="TextBox 79"/>
          <p:cNvSpPr txBox="1"/>
          <p:nvPr/>
        </p:nvSpPr>
        <p:spPr>
          <a:xfrm rot="16200000">
            <a:off x="2064879" y="4810011"/>
            <a:ext cx="2212465" cy="246221"/>
          </a:xfrm>
          <a:prstGeom prst="rect">
            <a:avLst/>
          </a:prstGeom>
          <a:noFill/>
        </p:spPr>
        <p:txBody>
          <a:bodyPr wrap="none" rtlCol="0">
            <a:spAutoFit/>
          </a:bodyPr>
          <a:lstStyle/>
          <a:p>
            <a:r>
              <a:rPr lang="ru-RU" sz="1000" b="1" dirty="0" smtClean="0">
                <a:solidFill>
                  <a:schemeClr val="tx2">
                    <a:lumMod val="60000"/>
                    <a:lumOff val="40000"/>
                  </a:schemeClr>
                </a:solidFill>
                <a:latin typeface="Verdana" pitchFamily="34" charset="0"/>
                <a:ea typeface="Verdana" pitchFamily="34" charset="0"/>
                <a:cs typeface="Verdana" pitchFamily="34" charset="0"/>
              </a:rPr>
              <a:t>КТСМ-01(Т) </a:t>
            </a:r>
            <a:r>
              <a:rPr lang="ru-RU" sz="1000" b="1" dirty="0" err="1" smtClean="0">
                <a:solidFill>
                  <a:schemeClr val="tx2">
                    <a:lumMod val="60000"/>
                    <a:lumOff val="40000"/>
                  </a:schemeClr>
                </a:solidFill>
                <a:latin typeface="Verdana" pitchFamily="34" charset="0"/>
                <a:ea typeface="Verdana" pitchFamily="34" charset="0"/>
                <a:cs typeface="Verdana" pitchFamily="34" charset="0"/>
              </a:rPr>
              <a:t>вспом</a:t>
            </a:r>
            <a:r>
              <a:rPr lang="ru-RU" sz="1000" b="1" dirty="0" smtClean="0">
                <a:solidFill>
                  <a:schemeClr val="tx2">
                    <a:lumMod val="60000"/>
                    <a:lumOff val="40000"/>
                  </a:schemeClr>
                </a:solidFill>
                <a:latin typeface="Verdana" pitchFamily="34" charset="0"/>
                <a:ea typeface="Verdana" pitchFamily="34" charset="0"/>
                <a:cs typeface="Verdana" pitchFamily="34" charset="0"/>
              </a:rPr>
              <a:t>. камеры</a:t>
            </a:r>
            <a:endParaRPr lang="ru-RU" sz="1000" b="1" dirty="0">
              <a:solidFill>
                <a:schemeClr val="tx2">
                  <a:lumMod val="60000"/>
                  <a:lumOff val="40000"/>
                </a:schemeClr>
              </a:solidFill>
              <a:latin typeface="Verdana" pitchFamily="34" charset="0"/>
              <a:ea typeface="Verdana" pitchFamily="34" charset="0"/>
              <a:cs typeface="Verdana" pitchFamily="34" charset="0"/>
            </a:endParaRPr>
          </a:p>
        </p:txBody>
      </p:sp>
      <p:sp>
        <p:nvSpPr>
          <p:cNvPr id="70" name="TextBox 69"/>
          <p:cNvSpPr txBox="1"/>
          <p:nvPr/>
        </p:nvSpPr>
        <p:spPr>
          <a:xfrm rot="16200000">
            <a:off x="3849080" y="2627920"/>
            <a:ext cx="1083951" cy="400110"/>
          </a:xfrm>
          <a:prstGeom prst="rect">
            <a:avLst/>
          </a:prstGeom>
          <a:noFill/>
        </p:spPr>
        <p:txBody>
          <a:bodyPr wrap="none" rtlCol="0">
            <a:spAutoFit/>
          </a:bodyPr>
          <a:lstStyle/>
          <a:p>
            <a:r>
              <a:rPr lang="ru-RU" sz="1000" b="1" dirty="0" smtClean="0">
                <a:solidFill>
                  <a:schemeClr val="tx2">
                    <a:lumMod val="60000"/>
                    <a:lumOff val="40000"/>
                  </a:schemeClr>
                </a:solidFill>
                <a:latin typeface="Verdana" pitchFamily="34" charset="0"/>
                <a:ea typeface="Verdana" pitchFamily="34" charset="0"/>
                <a:cs typeface="Verdana" pitchFamily="34" charset="0"/>
              </a:rPr>
              <a:t>Смена </a:t>
            </a:r>
          </a:p>
          <a:p>
            <a:r>
              <a:rPr lang="ru-RU" sz="1000" b="1" dirty="0" smtClean="0">
                <a:solidFill>
                  <a:schemeClr val="tx2">
                    <a:lumMod val="60000"/>
                    <a:lumOff val="40000"/>
                  </a:schemeClr>
                </a:solidFill>
                <a:latin typeface="Verdana" pitchFamily="34" charset="0"/>
                <a:ea typeface="Verdana" pitchFamily="34" charset="0"/>
                <a:cs typeface="Verdana" pitchFamily="34" charset="0"/>
              </a:rPr>
              <a:t>Локомотива</a:t>
            </a:r>
            <a:endParaRPr lang="ru-RU" sz="1000" b="1" dirty="0">
              <a:solidFill>
                <a:schemeClr val="tx2">
                  <a:lumMod val="60000"/>
                  <a:lumOff val="40000"/>
                </a:schemeClr>
              </a:solidFill>
              <a:latin typeface="Verdana" pitchFamily="34" charset="0"/>
              <a:ea typeface="Verdana" pitchFamily="34" charset="0"/>
              <a:cs typeface="Verdana" pitchFamily="34" charset="0"/>
            </a:endParaRPr>
          </a:p>
        </p:txBody>
      </p:sp>
      <p:sp>
        <p:nvSpPr>
          <p:cNvPr id="81" name="Блок-схема: объединение 80"/>
          <p:cNvSpPr/>
          <p:nvPr/>
        </p:nvSpPr>
        <p:spPr>
          <a:xfrm flipV="1">
            <a:off x="457200" y="3733800"/>
            <a:ext cx="228600" cy="228600"/>
          </a:xfrm>
          <a:prstGeom prst="flowChartMerge">
            <a:avLst/>
          </a:prstGeom>
          <a:solidFill>
            <a:srgbClr val="00B050"/>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TextBox 89"/>
          <p:cNvSpPr txBox="1"/>
          <p:nvPr/>
        </p:nvSpPr>
        <p:spPr>
          <a:xfrm rot="16200000">
            <a:off x="-9068" y="4276268"/>
            <a:ext cx="873957" cy="246221"/>
          </a:xfrm>
          <a:prstGeom prst="rect">
            <a:avLst/>
          </a:prstGeom>
          <a:noFill/>
        </p:spPr>
        <p:txBody>
          <a:bodyPr wrap="none" rtlCol="0">
            <a:spAutoFit/>
          </a:bodyPr>
          <a:lstStyle/>
          <a:p>
            <a:r>
              <a:rPr lang="ru-RU" sz="1000" b="1" dirty="0" smtClean="0">
                <a:solidFill>
                  <a:srgbClr val="00B050"/>
                </a:solidFill>
                <a:latin typeface="Verdana" pitchFamily="34" charset="0"/>
                <a:ea typeface="Verdana" pitchFamily="34" charset="0"/>
                <a:cs typeface="Verdana" pitchFamily="34" charset="0"/>
              </a:rPr>
              <a:t>КТСМ- 02</a:t>
            </a:r>
            <a:endParaRPr lang="ru-RU" sz="1000" b="1" dirty="0">
              <a:solidFill>
                <a:srgbClr val="00B050"/>
              </a:solidFill>
              <a:latin typeface="Verdana" pitchFamily="34" charset="0"/>
              <a:ea typeface="Verdana" pitchFamily="34" charset="0"/>
              <a:cs typeface="Verdana" pitchFamily="34" charset="0"/>
            </a:endParaRPr>
          </a:p>
        </p:txBody>
      </p:sp>
      <p:sp>
        <p:nvSpPr>
          <p:cNvPr id="91" name="TextBox 90"/>
          <p:cNvSpPr txBox="1"/>
          <p:nvPr/>
        </p:nvSpPr>
        <p:spPr>
          <a:xfrm rot="16200000">
            <a:off x="105502" y="4314098"/>
            <a:ext cx="918841" cy="215444"/>
          </a:xfrm>
          <a:prstGeom prst="rect">
            <a:avLst/>
          </a:prstGeom>
          <a:noFill/>
        </p:spPr>
        <p:txBody>
          <a:bodyPr wrap="none" rtlCol="0">
            <a:spAutoFit/>
          </a:bodyPr>
          <a:lstStyle/>
          <a:p>
            <a:r>
              <a:rPr lang="ru-RU" sz="800" b="1" dirty="0" smtClean="0">
                <a:solidFill>
                  <a:srgbClr val="00B050"/>
                </a:solidFill>
                <a:latin typeface="Verdana" pitchFamily="34" charset="0"/>
                <a:ea typeface="Verdana" pitchFamily="34" charset="0"/>
                <a:cs typeface="Verdana" pitchFamily="34" charset="0"/>
              </a:rPr>
              <a:t>313 км 6 </a:t>
            </a:r>
            <a:r>
              <a:rPr lang="ru-RU" sz="800" b="1" dirty="0" err="1" smtClean="0">
                <a:solidFill>
                  <a:srgbClr val="00B050"/>
                </a:solidFill>
                <a:latin typeface="Verdana" pitchFamily="34" charset="0"/>
                <a:ea typeface="Verdana" pitchFamily="34" charset="0"/>
                <a:cs typeface="Verdana" pitchFamily="34" charset="0"/>
              </a:rPr>
              <a:t>пк</a:t>
            </a:r>
            <a:r>
              <a:rPr lang="ru-RU" sz="800" b="1" dirty="0" smtClean="0">
                <a:solidFill>
                  <a:srgbClr val="00B050"/>
                </a:solidFill>
                <a:latin typeface="Verdana" pitchFamily="34" charset="0"/>
                <a:ea typeface="Verdana" pitchFamily="34" charset="0"/>
                <a:cs typeface="Verdana" pitchFamily="34" charset="0"/>
              </a:rPr>
              <a:t>.</a:t>
            </a:r>
            <a:endParaRPr lang="ru-RU" sz="800" b="1" dirty="0">
              <a:solidFill>
                <a:srgbClr val="00B050"/>
              </a:solidFill>
              <a:latin typeface="Verdana" pitchFamily="34" charset="0"/>
              <a:ea typeface="Verdana" pitchFamily="34" charset="0"/>
              <a:cs typeface="Verdana" pitchFamily="34" charset="0"/>
            </a:endParaRPr>
          </a:p>
        </p:txBody>
      </p:sp>
      <p:sp>
        <p:nvSpPr>
          <p:cNvPr id="92" name="Блок-схема: объединение 91"/>
          <p:cNvSpPr/>
          <p:nvPr/>
        </p:nvSpPr>
        <p:spPr>
          <a:xfrm>
            <a:off x="8229600" y="3352800"/>
            <a:ext cx="228600" cy="228600"/>
          </a:xfrm>
          <a:prstGeom prst="flowChartMerge">
            <a:avLst/>
          </a:prstGeom>
          <a:solidFill>
            <a:srgbClr val="00B050"/>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TextBox 92"/>
          <p:cNvSpPr txBox="1"/>
          <p:nvPr/>
        </p:nvSpPr>
        <p:spPr>
          <a:xfrm rot="16200000">
            <a:off x="7861172" y="2883028"/>
            <a:ext cx="830677" cy="246221"/>
          </a:xfrm>
          <a:prstGeom prst="rect">
            <a:avLst/>
          </a:prstGeom>
          <a:noFill/>
        </p:spPr>
        <p:txBody>
          <a:bodyPr wrap="none" rtlCol="0">
            <a:spAutoFit/>
          </a:bodyPr>
          <a:lstStyle/>
          <a:p>
            <a:r>
              <a:rPr lang="ru-RU" sz="1000" b="1" dirty="0" smtClean="0">
                <a:solidFill>
                  <a:srgbClr val="00B050"/>
                </a:solidFill>
                <a:latin typeface="Verdana" pitchFamily="34" charset="0"/>
                <a:ea typeface="Verdana" pitchFamily="34" charset="0"/>
                <a:cs typeface="Verdana" pitchFamily="34" charset="0"/>
              </a:rPr>
              <a:t>КТСМ-02</a:t>
            </a:r>
            <a:endParaRPr lang="ru-RU" sz="1000" b="1" dirty="0">
              <a:solidFill>
                <a:srgbClr val="00B050"/>
              </a:solidFill>
              <a:latin typeface="Verdana" pitchFamily="34" charset="0"/>
              <a:ea typeface="Verdana" pitchFamily="34" charset="0"/>
              <a:cs typeface="Verdana" pitchFamily="34" charset="0"/>
            </a:endParaRPr>
          </a:p>
        </p:txBody>
      </p:sp>
      <p:sp>
        <p:nvSpPr>
          <p:cNvPr id="94" name="TextBox 93"/>
          <p:cNvSpPr txBox="1"/>
          <p:nvPr/>
        </p:nvSpPr>
        <p:spPr>
          <a:xfrm rot="16200000">
            <a:off x="7917233" y="2790098"/>
            <a:ext cx="992579" cy="215444"/>
          </a:xfrm>
          <a:prstGeom prst="rect">
            <a:avLst/>
          </a:prstGeom>
          <a:noFill/>
        </p:spPr>
        <p:txBody>
          <a:bodyPr wrap="none" rtlCol="0">
            <a:spAutoFit/>
          </a:bodyPr>
          <a:lstStyle/>
          <a:p>
            <a:r>
              <a:rPr lang="ru-RU" sz="800" b="1" dirty="0" smtClean="0">
                <a:solidFill>
                  <a:srgbClr val="00B050"/>
                </a:solidFill>
                <a:latin typeface="Verdana" pitchFamily="34" charset="0"/>
                <a:ea typeface="Verdana" pitchFamily="34" charset="0"/>
                <a:cs typeface="Verdana" pitchFamily="34" charset="0"/>
              </a:rPr>
              <a:t>390 км 10 </a:t>
            </a:r>
            <a:r>
              <a:rPr lang="ru-RU" sz="800" b="1" dirty="0" err="1" smtClean="0">
                <a:solidFill>
                  <a:srgbClr val="00B050"/>
                </a:solidFill>
                <a:latin typeface="Verdana" pitchFamily="34" charset="0"/>
                <a:ea typeface="Verdana" pitchFamily="34" charset="0"/>
                <a:cs typeface="Verdana" pitchFamily="34" charset="0"/>
              </a:rPr>
              <a:t>пк</a:t>
            </a:r>
            <a:r>
              <a:rPr lang="ru-RU" sz="800" b="1" dirty="0" smtClean="0">
                <a:solidFill>
                  <a:srgbClr val="00B050"/>
                </a:solidFill>
                <a:latin typeface="Verdana" pitchFamily="34" charset="0"/>
                <a:ea typeface="Verdana" pitchFamily="34" charset="0"/>
                <a:cs typeface="Verdana" pitchFamily="34" charset="0"/>
              </a:rPr>
              <a:t>.</a:t>
            </a:r>
            <a:endParaRPr lang="ru-RU" sz="800" b="1" dirty="0">
              <a:solidFill>
                <a:srgbClr val="00B050"/>
              </a:solidFill>
              <a:latin typeface="Verdana" pitchFamily="34" charset="0"/>
              <a:ea typeface="Verdana" pitchFamily="34" charset="0"/>
              <a:cs typeface="Verdana" pitchFamily="34" charset="0"/>
            </a:endParaRPr>
          </a:p>
        </p:txBody>
      </p:sp>
      <p:sp>
        <p:nvSpPr>
          <p:cNvPr id="77" name="Блок-схема: объединение 76"/>
          <p:cNvSpPr/>
          <p:nvPr/>
        </p:nvSpPr>
        <p:spPr>
          <a:xfrm flipV="1">
            <a:off x="152400" y="5715000"/>
            <a:ext cx="228600" cy="228600"/>
          </a:xfrm>
          <a:prstGeom prst="flowChartMerge">
            <a:avLst/>
          </a:prstGeom>
          <a:solidFill>
            <a:srgbClr val="00B050"/>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TextBox 82"/>
          <p:cNvSpPr txBox="1"/>
          <p:nvPr/>
        </p:nvSpPr>
        <p:spPr>
          <a:xfrm>
            <a:off x="381000" y="5715000"/>
            <a:ext cx="1905000" cy="246221"/>
          </a:xfrm>
          <a:prstGeom prst="rect">
            <a:avLst/>
          </a:prstGeom>
          <a:noFill/>
        </p:spPr>
        <p:txBody>
          <a:bodyPr wrap="square" rtlCol="0">
            <a:spAutoFit/>
          </a:bodyPr>
          <a:lstStyle/>
          <a:p>
            <a:r>
              <a:rPr lang="ru-RU" sz="1000" b="1" dirty="0" smtClean="0">
                <a:latin typeface="Verdana" pitchFamily="34" charset="0"/>
                <a:ea typeface="Verdana" pitchFamily="34" charset="0"/>
                <a:cs typeface="Verdana" pitchFamily="34" charset="0"/>
              </a:rPr>
              <a:t>- Существующие КТСМ</a:t>
            </a:r>
            <a:endParaRPr lang="ru-RU" sz="1200" b="1" dirty="0">
              <a:latin typeface="Verdana" pitchFamily="34" charset="0"/>
              <a:ea typeface="Verdana" pitchFamily="34" charset="0"/>
              <a:cs typeface="Verdana" pitchFamily="34" charset="0"/>
            </a:endParaRPr>
          </a:p>
        </p:txBody>
      </p:sp>
      <p:sp>
        <p:nvSpPr>
          <p:cNvPr id="95" name="Блок-схема: объединение 94"/>
          <p:cNvSpPr/>
          <p:nvPr/>
        </p:nvSpPr>
        <p:spPr>
          <a:xfrm>
            <a:off x="1066800" y="3352800"/>
            <a:ext cx="228600" cy="228600"/>
          </a:xfrm>
          <a:prstGeom prst="flowChartMerge">
            <a:avLst/>
          </a:prstGeom>
          <a:solidFill>
            <a:srgbClr val="00B050"/>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TextBox 96"/>
          <p:cNvSpPr txBox="1"/>
          <p:nvPr/>
        </p:nvSpPr>
        <p:spPr>
          <a:xfrm rot="16200000">
            <a:off x="791303" y="2790098"/>
            <a:ext cx="918841" cy="215444"/>
          </a:xfrm>
          <a:prstGeom prst="rect">
            <a:avLst/>
          </a:prstGeom>
          <a:noFill/>
        </p:spPr>
        <p:txBody>
          <a:bodyPr wrap="none" rtlCol="0">
            <a:spAutoFit/>
          </a:bodyPr>
          <a:lstStyle/>
          <a:p>
            <a:r>
              <a:rPr lang="ru-RU" sz="800" b="1" dirty="0" smtClean="0">
                <a:solidFill>
                  <a:srgbClr val="00B050"/>
                </a:solidFill>
                <a:latin typeface="Verdana" pitchFamily="34" charset="0"/>
                <a:ea typeface="Verdana" pitchFamily="34" charset="0"/>
                <a:cs typeface="Verdana" pitchFamily="34" charset="0"/>
              </a:rPr>
              <a:t>326 км 8 </a:t>
            </a:r>
            <a:r>
              <a:rPr lang="ru-RU" sz="800" b="1" dirty="0" err="1" smtClean="0">
                <a:solidFill>
                  <a:srgbClr val="00B050"/>
                </a:solidFill>
                <a:latin typeface="Verdana" pitchFamily="34" charset="0"/>
                <a:ea typeface="Verdana" pitchFamily="34" charset="0"/>
                <a:cs typeface="Verdana" pitchFamily="34" charset="0"/>
              </a:rPr>
              <a:t>пк</a:t>
            </a:r>
            <a:r>
              <a:rPr lang="ru-RU" sz="800" b="1" dirty="0" smtClean="0">
                <a:solidFill>
                  <a:srgbClr val="00B050"/>
                </a:solidFill>
                <a:latin typeface="Verdana" pitchFamily="34" charset="0"/>
                <a:ea typeface="Verdana" pitchFamily="34" charset="0"/>
                <a:cs typeface="Verdana" pitchFamily="34" charset="0"/>
              </a:rPr>
              <a:t>.</a:t>
            </a:r>
            <a:endParaRPr lang="ru-RU" sz="800" b="1" dirty="0">
              <a:solidFill>
                <a:srgbClr val="00B050"/>
              </a:solidFill>
              <a:latin typeface="Verdana" pitchFamily="34" charset="0"/>
              <a:ea typeface="Verdana" pitchFamily="34" charset="0"/>
              <a:cs typeface="Verdana" pitchFamily="34" charset="0"/>
            </a:endParaRPr>
          </a:p>
        </p:txBody>
      </p:sp>
      <p:sp>
        <p:nvSpPr>
          <p:cNvPr id="99" name="TextBox 98"/>
          <p:cNvSpPr txBox="1"/>
          <p:nvPr/>
        </p:nvSpPr>
        <p:spPr>
          <a:xfrm rot="16200000">
            <a:off x="698372" y="2806828"/>
            <a:ext cx="830677" cy="246221"/>
          </a:xfrm>
          <a:prstGeom prst="rect">
            <a:avLst/>
          </a:prstGeom>
          <a:noFill/>
        </p:spPr>
        <p:txBody>
          <a:bodyPr wrap="none" rtlCol="0">
            <a:spAutoFit/>
          </a:bodyPr>
          <a:lstStyle/>
          <a:p>
            <a:r>
              <a:rPr lang="ru-RU" sz="1000" b="1" dirty="0" smtClean="0">
                <a:solidFill>
                  <a:srgbClr val="00B050"/>
                </a:solidFill>
                <a:latin typeface="Verdana" pitchFamily="34" charset="0"/>
                <a:ea typeface="Verdana" pitchFamily="34" charset="0"/>
                <a:cs typeface="Verdana" pitchFamily="34" charset="0"/>
              </a:rPr>
              <a:t>КТСМ-02</a:t>
            </a:r>
            <a:endParaRPr lang="ru-RU" sz="1000" b="1" dirty="0">
              <a:solidFill>
                <a:srgbClr val="00B050"/>
              </a:solidFill>
              <a:latin typeface="Verdana" pitchFamily="34" charset="0"/>
              <a:ea typeface="Verdana" pitchFamily="34" charset="0"/>
              <a:cs typeface="Verdana" pitchFamily="34" charset="0"/>
            </a:endParaRPr>
          </a:p>
        </p:txBody>
      </p:sp>
      <p:sp>
        <p:nvSpPr>
          <p:cNvPr id="100" name="TextBox 99"/>
          <p:cNvSpPr txBox="1"/>
          <p:nvPr/>
        </p:nvSpPr>
        <p:spPr>
          <a:xfrm>
            <a:off x="0" y="6019801"/>
            <a:ext cx="1143000" cy="246221"/>
          </a:xfrm>
          <a:prstGeom prst="rect">
            <a:avLst/>
          </a:prstGeom>
          <a:noFill/>
        </p:spPr>
        <p:txBody>
          <a:bodyPr wrap="square" rtlCol="0">
            <a:spAutoFit/>
          </a:bodyPr>
          <a:lstStyle/>
          <a:p>
            <a:r>
              <a:rPr lang="ru-RU" sz="1000" b="1" dirty="0" smtClean="0">
                <a:solidFill>
                  <a:schemeClr val="tx2">
                    <a:lumMod val="60000"/>
                    <a:lumOff val="40000"/>
                  </a:schemeClr>
                </a:solidFill>
                <a:latin typeface="Verdana" pitchFamily="34" charset="0"/>
                <a:ea typeface="Verdana" pitchFamily="34" charset="0"/>
                <a:cs typeface="Verdana" pitchFamily="34" charset="0"/>
              </a:rPr>
              <a:t>КТСМ-01(Т)</a:t>
            </a:r>
            <a:endParaRPr lang="ru-RU" sz="1000" b="1" dirty="0">
              <a:solidFill>
                <a:schemeClr val="tx2">
                  <a:lumMod val="60000"/>
                  <a:lumOff val="40000"/>
                </a:schemeClr>
              </a:solidFill>
              <a:latin typeface="Verdana" pitchFamily="34" charset="0"/>
              <a:ea typeface="Verdana" pitchFamily="34" charset="0"/>
              <a:cs typeface="Verdana" pitchFamily="34" charset="0"/>
            </a:endParaRPr>
          </a:p>
        </p:txBody>
      </p:sp>
      <p:sp>
        <p:nvSpPr>
          <p:cNvPr id="101" name="TextBox 100"/>
          <p:cNvSpPr txBox="1"/>
          <p:nvPr/>
        </p:nvSpPr>
        <p:spPr>
          <a:xfrm>
            <a:off x="990600" y="6019800"/>
            <a:ext cx="2057400" cy="400110"/>
          </a:xfrm>
          <a:prstGeom prst="rect">
            <a:avLst/>
          </a:prstGeom>
          <a:noFill/>
        </p:spPr>
        <p:txBody>
          <a:bodyPr wrap="square" rtlCol="0">
            <a:spAutoFit/>
          </a:bodyPr>
          <a:lstStyle/>
          <a:p>
            <a:r>
              <a:rPr lang="ru-RU" sz="1000" b="1" dirty="0" smtClean="0">
                <a:latin typeface="Verdana" pitchFamily="34" charset="0"/>
                <a:ea typeface="Verdana" pitchFamily="34" charset="0"/>
                <a:cs typeface="Verdana" pitchFamily="34" charset="0"/>
              </a:rPr>
              <a:t>- Установлены для реализации технологии</a:t>
            </a:r>
            <a:endParaRPr lang="ru-RU" sz="1200" b="1" dirty="0">
              <a:latin typeface="Verdana" pitchFamily="34" charset="0"/>
              <a:ea typeface="Verdana" pitchFamily="34" charset="0"/>
              <a:cs typeface="Verdana" pitchFamily="34" charset="0"/>
            </a:endParaRPr>
          </a:p>
        </p:txBody>
      </p:sp>
      <p:sp>
        <p:nvSpPr>
          <p:cNvPr id="103" name="Блок-схема: объединение 102"/>
          <p:cNvSpPr/>
          <p:nvPr/>
        </p:nvSpPr>
        <p:spPr>
          <a:xfrm flipV="1">
            <a:off x="7924800" y="3733800"/>
            <a:ext cx="228600" cy="228600"/>
          </a:xfrm>
          <a:prstGeom prst="flowChartMerge">
            <a:avLst/>
          </a:prstGeom>
          <a:solidFill>
            <a:srgbClr val="00B050"/>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TextBox 103"/>
          <p:cNvSpPr txBox="1"/>
          <p:nvPr/>
        </p:nvSpPr>
        <p:spPr>
          <a:xfrm rot="16200000">
            <a:off x="7534732" y="4200068"/>
            <a:ext cx="873957" cy="246221"/>
          </a:xfrm>
          <a:prstGeom prst="rect">
            <a:avLst/>
          </a:prstGeom>
          <a:noFill/>
        </p:spPr>
        <p:txBody>
          <a:bodyPr wrap="none" rtlCol="0">
            <a:spAutoFit/>
          </a:bodyPr>
          <a:lstStyle/>
          <a:p>
            <a:r>
              <a:rPr lang="ru-RU" sz="1000" b="1" dirty="0" smtClean="0">
                <a:solidFill>
                  <a:srgbClr val="00B050"/>
                </a:solidFill>
                <a:latin typeface="Verdana" pitchFamily="34" charset="0"/>
                <a:ea typeface="Verdana" pitchFamily="34" charset="0"/>
                <a:cs typeface="Verdana" pitchFamily="34" charset="0"/>
              </a:rPr>
              <a:t>КТСМ- 02</a:t>
            </a:r>
            <a:endParaRPr lang="ru-RU" sz="1000" b="1" dirty="0">
              <a:solidFill>
                <a:srgbClr val="00B050"/>
              </a:solidFill>
              <a:latin typeface="Verdana" pitchFamily="34" charset="0"/>
              <a:ea typeface="Verdana" pitchFamily="34" charset="0"/>
              <a:cs typeface="Verdana" pitchFamily="34" charset="0"/>
            </a:endParaRPr>
          </a:p>
        </p:txBody>
      </p:sp>
      <p:sp>
        <p:nvSpPr>
          <p:cNvPr id="105" name="TextBox 104"/>
          <p:cNvSpPr txBox="1"/>
          <p:nvPr/>
        </p:nvSpPr>
        <p:spPr>
          <a:xfrm rot="16200000">
            <a:off x="7649302" y="4237899"/>
            <a:ext cx="918841" cy="215444"/>
          </a:xfrm>
          <a:prstGeom prst="rect">
            <a:avLst/>
          </a:prstGeom>
          <a:noFill/>
        </p:spPr>
        <p:txBody>
          <a:bodyPr wrap="none" rtlCol="0">
            <a:spAutoFit/>
          </a:bodyPr>
          <a:lstStyle/>
          <a:p>
            <a:r>
              <a:rPr lang="ru-RU" sz="800" b="1" dirty="0" smtClean="0">
                <a:solidFill>
                  <a:srgbClr val="00B050"/>
                </a:solidFill>
                <a:latin typeface="Verdana" pitchFamily="34" charset="0"/>
                <a:ea typeface="Verdana" pitchFamily="34" charset="0"/>
                <a:cs typeface="Verdana" pitchFamily="34" charset="0"/>
              </a:rPr>
              <a:t>378 км 2 </a:t>
            </a:r>
            <a:r>
              <a:rPr lang="ru-RU" sz="800" b="1" dirty="0" err="1" smtClean="0">
                <a:solidFill>
                  <a:srgbClr val="00B050"/>
                </a:solidFill>
                <a:latin typeface="Verdana" pitchFamily="34" charset="0"/>
                <a:ea typeface="Verdana" pitchFamily="34" charset="0"/>
                <a:cs typeface="Verdana" pitchFamily="34" charset="0"/>
              </a:rPr>
              <a:t>пк</a:t>
            </a:r>
            <a:r>
              <a:rPr lang="ru-RU" sz="800" b="1" dirty="0" smtClean="0">
                <a:solidFill>
                  <a:srgbClr val="00B050"/>
                </a:solidFill>
                <a:latin typeface="Verdana" pitchFamily="34" charset="0"/>
                <a:ea typeface="Verdana" pitchFamily="34" charset="0"/>
                <a:cs typeface="Verdana" pitchFamily="34" charset="0"/>
              </a:rPr>
              <a:t>.</a:t>
            </a:r>
            <a:endParaRPr lang="ru-RU" sz="800" b="1" dirty="0">
              <a:solidFill>
                <a:srgbClr val="00B050"/>
              </a:solidFill>
              <a:latin typeface="Verdana" pitchFamily="34" charset="0"/>
              <a:ea typeface="Verdana" pitchFamily="34" charset="0"/>
              <a:cs typeface="Verdana" pitchFamily="34" charset="0"/>
            </a:endParaRPr>
          </a:p>
        </p:txBody>
      </p:sp>
      <p:cxnSp>
        <p:nvCxnSpPr>
          <p:cNvPr id="102" name="Прямая со стрелкой 101"/>
          <p:cNvCxnSpPr/>
          <p:nvPr/>
        </p:nvCxnSpPr>
        <p:spPr>
          <a:xfrm flipH="1" flipV="1">
            <a:off x="3276600" y="5105400"/>
            <a:ext cx="1143000" cy="2286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1" name="Прямая со стрелкой 110"/>
          <p:cNvCxnSpPr/>
          <p:nvPr/>
        </p:nvCxnSpPr>
        <p:spPr>
          <a:xfrm flipH="1" flipV="1">
            <a:off x="6781800" y="3352800"/>
            <a:ext cx="533400" cy="15240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4"/>
          <p:cNvPicPr>
            <a:picLocks noChangeAspect="1" noChangeArrowheads="1"/>
          </p:cNvPicPr>
          <p:nvPr/>
        </p:nvPicPr>
        <p:blipFill>
          <a:blip r:embed="rId3" cstate="print"/>
          <a:srcRect l="833" t="7407" r="10834" b="48148"/>
          <a:stretch>
            <a:fillRect/>
          </a:stretch>
        </p:blipFill>
        <p:spPr bwMode="auto">
          <a:xfrm>
            <a:off x="457200" y="4114800"/>
            <a:ext cx="8077200" cy="2286000"/>
          </a:xfrm>
          <a:prstGeom prst="rect">
            <a:avLst/>
          </a:prstGeom>
          <a:noFill/>
          <a:ln w="9525">
            <a:solidFill>
              <a:schemeClr val="accent1"/>
            </a:solidFill>
            <a:miter lim="800000"/>
            <a:headEnd/>
            <a:tailEnd/>
          </a:ln>
        </p:spPr>
      </p:pic>
      <p:sp>
        <p:nvSpPr>
          <p:cNvPr id="67" name="Овал 66"/>
          <p:cNvSpPr/>
          <p:nvPr/>
        </p:nvSpPr>
        <p:spPr>
          <a:xfrm>
            <a:off x="7239000" y="4114800"/>
            <a:ext cx="10668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9" name="Picture 4" descr="C:\Documents and Settings\v_smutin\Рабочий стол\КТСМ-01Д вспомог камеры.JPG"/>
          <p:cNvPicPr>
            <a:picLocks noChangeAspect="1" noChangeArrowheads="1"/>
          </p:cNvPicPr>
          <p:nvPr/>
        </p:nvPicPr>
        <p:blipFill>
          <a:blip r:embed="rId4" cstate="print"/>
          <a:srcRect/>
          <a:stretch>
            <a:fillRect/>
          </a:stretch>
        </p:blipFill>
        <p:spPr bwMode="auto">
          <a:xfrm>
            <a:off x="6172200" y="1447800"/>
            <a:ext cx="2208797" cy="1886164"/>
          </a:xfrm>
          <a:prstGeom prst="rect">
            <a:avLst/>
          </a:prstGeom>
          <a:noFill/>
        </p:spPr>
      </p:pic>
      <p:cxnSp>
        <p:nvCxnSpPr>
          <p:cNvPr id="71" name="Прямая со стрелкой 70"/>
          <p:cNvCxnSpPr/>
          <p:nvPr/>
        </p:nvCxnSpPr>
        <p:spPr>
          <a:xfrm flipH="1" flipV="1">
            <a:off x="6934200" y="2667000"/>
            <a:ext cx="228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2" name="Picture 4" descr="C:\Documents and Settings\v_smutin\Рабочий стол\КТСМ-01Д вспомог камеры.JPG"/>
          <p:cNvPicPr>
            <a:picLocks noChangeAspect="1" noChangeArrowheads="1"/>
          </p:cNvPicPr>
          <p:nvPr/>
        </p:nvPicPr>
        <p:blipFill>
          <a:blip r:embed="rId4" cstate="print"/>
          <a:srcRect/>
          <a:stretch>
            <a:fillRect/>
          </a:stretch>
        </p:blipFill>
        <p:spPr bwMode="auto">
          <a:xfrm>
            <a:off x="3429000" y="1447800"/>
            <a:ext cx="2184233" cy="1865188"/>
          </a:xfrm>
          <a:prstGeom prst="rect">
            <a:avLst/>
          </a:prstGeom>
          <a:noFill/>
        </p:spPr>
      </p:pic>
      <p:cxnSp>
        <p:nvCxnSpPr>
          <p:cNvPr id="74" name="Прямая со стрелкой 73"/>
          <p:cNvCxnSpPr/>
          <p:nvPr/>
        </p:nvCxnSpPr>
        <p:spPr>
          <a:xfrm flipH="1" flipV="1">
            <a:off x="4343400" y="2209800"/>
            <a:ext cx="762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Стрелка вправо 74"/>
          <p:cNvSpPr/>
          <p:nvPr/>
        </p:nvSpPr>
        <p:spPr>
          <a:xfrm>
            <a:off x="5715000" y="1905000"/>
            <a:ext cx="304800" cy="685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76" name="TextBox 75"/>
          <p:cNvSpPr txBox="1"/>
          <p:nvPr/>
        </p:nvSpPr>
        <p:spPr>
          <a:xfrm>
            <a:off x="3429000" y="1066800"/>
            <a:ext cx="4953000" cy="400110"/>
          </a:xfrm>
          <a:prstGeom prst="rect">
            <a:avLst/>
          </a:prstGeom>
          <a:noFill/>
          <a:ln>
            <a:solidFill>
              <a:schemeClr val="accent1"/>
            </a:solidFill>
          </a:ln>
        </p:spPr>
        <p:txBody>
          <a:bodyPr wrap="square" rtlCol="0">
            <a:spAutoFit/>
          </a:bodyPr>
          <a:lstStyle/>
          <a:p>
            <a:pPr algn="ctr"/>
            <a:r>
              <a:rPr lang="ru-RU" sz="1000" b="1" dirty="0" smtClean="0">
                <a:solidFill>
                  <a:srgbClr val="FF0000"/>
                </a:solidFill>
                <a:latin typeface="Times New Roman" pitchFamily="18" charset="0"/>
                <a:cs typeface="Times New Roman" pitchFamily="18" charset="0"/>
              </a:rPr>
              <a:t>1. Измена ориентация вспомогательных камер для оценки температурных параметров</a:t>
            </a:r>
            <a:endParaRPr lang="ru-RU" sz="1000" b="1" dirty="0">
              <a:solidFill>
                <a:srgbClr val="FF0000"/>
              </a:solidFill>
              <a:latin typeface="Times New Roman" pitchFamily="18" charset="0"/>
              <a:cs typeface="Times New Roman" pitchFamily="18" charset="0"/>
            </a:endParaRPr>
          </a:p>
        </p:txBody>
      </p:sp>
      <p:pic>
        <p:nvPicPr>
          <p:cNvPr id="79" name="Picture 3" descr="C:\Documents and Settings\v_smutin\Рабочий стол\Главная папка\2018\Бабаево\КТСМ напольные камеры.jpg"/>
          <p:cNvPicPr>
            <a:picLocks noChangeAspect="1" noChangeArrowheads="1"/>
          </p:cNvPicPr>
          <p:nvPr/>
        </p:nvPicPr>
        <p:blipFill>
          <a:blip r:embed="rId5" cstate="print"/>
          <a:srcRect r="46154" b="27885"/>
          <a:stretch>
            <a:fillRect/>
          </a:stretch>
        </p:blipFill>
        <p:spPr bwMode="auto">
          <a:xfrm>
            <a:off x="685800" y="1447800"/>
            <a:ext cx="1905000" cy="2509157"/>
          </a:xfrm>
          <a:prstGeom prst="rect">
            <a:avLst/>
          </a:prstGeom>
          <a:noFill/>
          <a:ln>
            <a:solidFill>
              <a:schemeClr val="accent1"/>
            </a:solidFill>
          </a:ln>
        </p:spPr>
      </p:pic>
      <p:sp>
        <p:nvSpPr>
          <p:cNvPr id="82" name="Стрелка вправо 81"/>
          <p:cNvSpPr/>
          <p:nvPr/>
        </p:nvSpPr>
        <p:spPr>
          <a:xfrm>
            <a:off x="2895600" y="1981200"/>
            <a:ext cx="304800" cy="685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84" name="Стрелка вправо 83"/>
          <p:cNvSpPr/>
          <p:nvPr/>
        </p:nvSpPr>
        <p:spPr>
          <a:xfrm rot="5400000">
            <a:off x="7429500" y="3238500"/>
            <a:ext cx="304800" cy="685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85" name="TextBox 84"/>
          <p:cNvSpPr txBox="1"/>
          <p:nvPr/>
        </p:nvSpPr>
        <p:spPr>
          <a:xfrm>
            <a:off x="304800" y="1066800"/>
            <a:ext cx="2819400" cy="400110"/>
          </a:xfrm>
          <a:prstGeom prst="rect">
            <a:avLst/>
          </a:prstGeom>
          <a:noFill/>
          <a:ln>
            <a:solidFill>
              <a:schemeClr val="accent1"/>
            </a:solidFill>
          </a:ln>
        </p:spPr>
        <p:txBody>
          <a:bodyPr wrap="square" rtlCol="0">
            <a:spAutoFit/>
          </a:bodyPr>
          <a:lstStyle/>
          <a:p>
            <a:pPr algn="ctr"/>
            <a:r>
              <a:rPr lang="ru-RU" sz="1000" b="1" dirty="0" smtClean="0">
                <a:solidFill>
                  <a:srgbClr val="FF0000"/>
                </a:solidFill>
                <a:latin typeface="Times New Roman" pitchFamily="18" charset="0"/>
                <a:cs typeface="Times New Roman" pitchFamily="18" charset="0"/>
              </a:rPr>
              <a:t>Установлены вспомогательные напольные камеры на подходе к ст. Бабаево </a:t>
            </a:r>
            <a:endParaRPr lang="ru-RU" sz="1000" b="1" dirty="0">
              <a:solidFill>
                <a:srgbClr val="FF0000"/>
              </a:solidFill>
              <a:latin typeface="Times New Roman" pitchFamily="18" charset="0"/>
              <a:cs typeface="Times New Roman" pitchFamily="18" charset="0"/>
            </a:endParaRPr>
          </a:p>
        </p:txBody>
      </p:sp>
      <p:sp>
        <p:nvSpPr>
          <p:cNvPr id="86" name="TextBox 85"/>
          <p:cNvSpPr txBox="1"/>
          <p:nvPr/>
        </p:nvSpPr>
        <p:spPr>
          <a:xfrm>
            <a:off x="3048000" y="3810000"/>
            <a:ext cx="4953000" cy="246221"/>
          </a:xfrm>
          <a:prstGeom prst="rect">
            <a:avLst/>
          </a:prstGeom>
          <a:noFill/>
          <a:ln>
            <a:solidFill>
              <a:schemeClr val="accent1"/>
            </a:solidFill>
          </a:ln>
        </p:spPr>
        <p:txBody>
          <a:bodyPr wrap="square" rtlCol="0">
            <a:spAutoFit/>
          </a:bodyPr>
          <a:lstStyle/>
          <a:p>
            <a:pPr algn="ctr"/>
            <a:r>
              <a:rPr lang="ru-RU" sz="1000" b="1" dirty="0" smtClean="0">
                <a:solidFill>
                  <a:srgbClr val="FF0000"/>
                </a:solidFill>
                <a:latin typeface="Times New Roman" pitchFamily="18" charset="0"/>
                <a:cs typeface="Times New Roman" pitchFamily="18" charset="0"/>
              </a:rPr>
              <a:t>2. Организованна передача данных в АРМ ЛПК и АРМ ЦПК ст. Бабаево</a:t>
            </a:r>
            <a:endParaRPr lang="ru-RU" sz="1000" b="1" dirty="0">
              <a:solidFill>
                <a:srgbClr val="FF0000"/>
              </a:solidFill>
              <a:latin typeface="Times New Roman" pitchFamily="18" charset="0"/>
              <a:cs typeface="Times New Roman" pitchFamily="18" charset="0"/>
            </a:endParaRPr>
          </a:p>
        </p:txBody>
      </p:sp>
      <p:sp>
        <p:nvSpPr>
          <p:cNvPr id="87" name="Прямоугольник 86"/>
          <p:cNvSpPr/>
          <p:nvPr/>
        </p:nvSpPr>
        <p:spPr>
          <a:xfrm>
            <a:off x="0" y="304800"/>
            <a:ext cx="7162800" cy="323165"/>
          </a:xfrm>
          <a:prstGeom prst="rect">
            <a:avLst/>
          </a:prstGeom>
        </p:spPr>
        <p:txBody>
          <a:bodyPr wrap="square">
            <a:spAutoFit/>
          </a:bodyPr>
          <a:lstStyle/>
          <a:p>
            <a:pPr>
              <a:lnSpc>
                <a:spcPts val="1800"/>
              </a:lnSpc>
            </a:pPr>
            <a:r>
              <a:rPr lang="ru-RU" b="1" dirty="0" smtClean="0">
                <a:latin typeface="Times New Roman" pitchFamily="18" charset="0"/>
                <a:cs typeface="Times New Roman" pitchFamily="18" charset="0"/>
              </a:rPr>
              <a:t>Изменения настроек КТСМ в ходе эксперимента </a:t>
            </a:r>
            <a:endParaRPr lang="ru-RU"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p:cNvSpPr>
          <p:nvPr/>
        </p:nvSpPr>
        <p:spPr bwMode="auto">
          <a:xfrm>
            <a:off x="0" y="0"/>
            <a:ext cx="9144000" cy="1023939"/>
          </a:xfrm>
          <a:prstGeom prst="rect">
            <a:avLst/>
          </a:prstGeom>
          <a:noFill/>
          <a:ln w="9525">
            <a:noFill/>
            <a:miter lim="800000"/>
            <a:headEnd/>
            <a:tailEnd/>
          </a:ln>
        </p:spPr>
        <p:txBody>
          <a:bodyPr anchor="ctr"/>
          <a:lstStyle/>
          <a:p>
            <a:endParaRPr lang="en-US" altLang="ru-RU" sz="2200" dirty="0" smtClean="0">
              <a:latin typeface="Verdana" pitchFamily="34" charset="0"/>
              <a:cs typeface="Arial" charset="0"/>
            </a:endParaRPr>
          </a:p>
        </p:txBody>
      </p:sp>
      <p:sp>
        <p:nvSpPr>
          <p:cNvPr id="25" name="TextBox 24"/>
          <p:cNvSpPr txBox="1"/>
          <p:nvPr/>
        </p:nvSpPr>
        <p:spPr>
          <a:xfrm>
            <a:off x="0" y="381000"/>
            <a:ext cx="9144000" cy="584775"/>
          </a:xfrm>
          <a:prstGeom prst="rect">
            <a:avLst/>
          </a:prstGeom>
          <a:noFill/>
        </p:spPr>
        <p:txBody>
          <a:bodyPr wrap="square" rtlCol="0">
            <a:spAutoFit/>
          </a:bodyPr>
          <a:lstStyle/>
          <a:p>
            <a:r>
              <a:rPr lang="ru-RU" sz="1600" b="1" dirty="0" smtClean="0">
                <a:latin typeface="Verdana" pitchFamily="34" charset="0"/>
                <a:cs typeface="Arial" charset="0"/>
              </a:rPr>
              <a:t>Статистика вагонов с тревожными показаниями по прибытию на станцию Бабаево </a:t>
            </a:r>
            <a:r>
              <a:rPr lang="ru-RU" sz="1600" b="1" smtClean="0">
                <a:latin typeface="Verdana" pitchFamily="34" charset="0"/>
                <a:cs typeface="Arial" charset="0"/>
              </a:rPr>
              <a:t>за  8 </a:t>
            </a:r>
            <a:r>
              <a:rPr lang="ru-RU" sz="1600" b="1" dirty="0" smtClean="0">
                <a:latin typeface="Verdana" pitchFamily="34" charset="0"/>
                <a:cs typeface="Arial" charset="0"/>
              </a:rPr>
              <a:t>месяцев 2018-2019 г.г.</a:t>
            </a:r>
          </a:p>
        </p:txBody>
      </p:sp>
      <p:graphicFrame>
        <p:nvGraphicFramePr>
          <p:cNvPr id="7" name="Диаграмма 6"/>
          <p:cNvGraphicFramePr/>
          <p:nvPr/>
        </p:nvGraphicFramePr>
        <p:xfrm>
          <a:off x="3048000" y="1219200"/>
          <a:ext cx="5943600" cy="50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nvGraphicFramePr>
        <p:xfrm>
          <a:off x="152400" y="1219200"/>
          <a:ext cx="2590800" cy="5029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p:cNvSpPr>
          <p:nvPr/>
        </p:nvSpPr>
        <p:spPr bwMode="auto">
          <a:xfrm>
            <a:off x="0" y="0"/>
            <a:ext cx="9144000" cy="1023939"/>
          </a:xfrm>
          <a:prstGeom prst="rect">
            <a:avLst/>
          </a:prstGeom>
          <a:noFill/>
          <a:ln w="9525">
            <a:noFill/>
            <a:miter lim="800000"/>
            <a:headEnd/>
            <a:tailEnd/>
          </a:ln>
        </p:spPr>
        <p:txBody>
          <a:bodyPr anchor="ctr"/>
          <a:lstStyle/>
          <a:p>
            <a:endParaRPr lang="en-US" altLang="ru-RU" sz="2200" dirty="0" smtClean="0">
              <a:latin typeface="Verdana" pitchFamily="34" charset="0"/>
              <a:cs typeface="Arial" charset="0"/>
            </a:endParaRPr>
          </a:p>
        </p:txBody>
      </p:sp>
      <p:sp>
        <p:nvSpPr>
          <p:cNvPr id="25" name="TextBox 24"/>
          <p:cNvSpPr txBox="1"/>
          <p:nvPr/>
        </p:nvSpPr>
        <p:spPr>
          <a:xfrm>
            <a:off x="0" y="228600"/>
            <a:ext cx="9144000" cy="584775"/>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Статистика тревожных срабатываний КТСМ по неисправности тормозного оборудования после отправления со станции Бабаево  за  4 месяца 2019 года </a:t>
            </a:r>
          </a:p>
        </p:txBody>
      </p:sp>
      <p:graphicFrame>
        <p:nvGraphicFramePr>
          <p:cNvPr id="8" name="Диаграмма 7"/>
          <p:cNvGraphicFramePr/>
          <p:nvPr/>
        </p:nvGraphicFramePr>
        <p:xfrm>
          <a:off x="381000" y="1143000"/>
          <a:ext cx="83058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p:cNvSpPr>
          <p:nvPr/>
        </p:nvSpPr>
        <p:spPr bwMode="auto">
          <a:xfrm>
            <a:off x="0" y="0"/>
            <a:ext cx="9144000" cy="1023939"/>
          </a:xfrm>
          <a:prstGeom prst="rect">
            <a:avLst/>
          </a:prstGeom>
          <a:noFill/>
          <a:ln w="9525">
            <a:noFill/>
            <a:miter lim="800000"/>
            <a:headEnd/>
            <a:tailEnd/>
          </a:ln>
        </p:spPr>
        <p:txBody>
          <a:bodyPr anchor="ctr"/>
          <a:lstStyle/>
          <a:p>
            <a:endParaRPr lang="en-US" altLang="ru-RU" sz="2200" dirty="0" smtClean="0">
              <a:latin typeface="Verdana" pitchFamily="34" charset="0"/>
              <a:cs typeface="Arial" charset="0"/>
            </a:endParaRPr>
          </a:p>
        </p:txBody>
      </p:sp>
      <p:pic>
        <p:nvPicPr>
          <p:cNvPr id="2" name="Picture 2"/>
          <p:cNvPicPr>
            <a:picLocks noChangeAspect="1" noChangeArrowheads="1"/>
          </p:cNvPicPr>
          <p:nvPr/>
        </p:nvPicPr>
        <p:blipFill>
          <a:blip r:embed="rId3" cstate="print"/>
          <a:srcRect l="37107" t="12700" r="34516" b="6867"/>
          <a:stretch>
            <a:fillRect/>
          </a:stretch>
        </p:blipFill>
        <p:spPr bwMode="auto">
          <a:xfrm>
            <a:off x="228600" y="1371600"/>
            <a:ext cx="3276600" cy="4587240"/>
          </a:xfrm>
          <a:prstGeom prst="rect">
            <a:avLst/>
          </a:prstGeom>
          <a:noFill/>
          <a:ln w="9525">
            <a:solidFill>
              <a:schemeClr val="accent1"/>
            </a:solidFill>
            <a:miter lim="800000"/>
            <a:headEnd/>
            <a:tailEnd/>
          </a:ln>
        </p:spPr>
      </p:pic>
      <p:pic>
        <p:nvPicPr>
          <p:cNvPr id="3" name="Picture 3"/>
          <p:cNvPicPr>
            <a:picLocks noChangeAspect="1" noChangeArrowheads="1"/>
          </p:cNvPicPr>
          <p:nvPr/>
        </p:nvPicPr>
        <p:blipFill>
          <a:blip r:embed="rId4" cstate="print"/>
          <a:srcRect l="37790" t="56962" r="34925" b="25917"/>
          <a:stretch>
            <a:fillRect/>
          </a:stretch>
        </p:blipFill>
        <p:spPr bwMode="auto">
          <a:xfrm>
            <a:off x="4114800" y="3677021"/>
            <a:ext cx="4495800" cy="1454641"/>
          </a:xfrm>
          <a:prstGeom prst="rect">
            <a:avLst/>
          </a:prstGeom>
          <a:noFill/>
          <a:ln w="9525">
            <a:solidFill>
              <a:schemeClr val="accent1"/>
            </a:solidFill>
            <a:miter lim="800000"/>
            <a:headEnd/>
            <a:tailEnd/>
          </a:ln>
        </p:spPr>
      </p:pic>
      <p:pic>
        <p:nvPicPr>
          <p:cNvPr id="11" name="Picture 3"/>
          <p:cNvPicPr>
            <a:picLocks noChangeAspect="1" noChangeArrowheads="1"/>
          </p:cNvPicPr>
          <p:nvPr/>
        </p:nvPicPr>
        <p:blipFill>
          <a:blip r:embed="rId4" cstate="print"/>
          <a:srcRect l="37790" t="14817" r="34925" b="57526"/>
          <a:stretch>
            <a:fillRect/>
          </a:stretch>
        </p:blipFill>
        <p:spPr bwMode="auto">
          <a:xfrm>
            <a:off x="4114800" y="1391021"/>
            <a:ext cx="4495800" cy="2349805"/>
          </a:xfrm>
          <a:prstGeom prst="rect">
            <a:avLst/>
          </a:prstGeom>
          <a:noFill/>
          <a:ln w="9525">
            <a:solidFill>
              <a:schemeClr val="accent1"/>
            </a:solidFill>
            <a:miter lim="800000"/>
            <a:headEnd/>
            <a:tailEnd/>
          </a:ln>
        </p:spPr>
      </p:pic>
      <p:pic>
        <p:nvPicPr>
          <p:cNvPr id="1028" name="Picture 4"/>
          <p:cNvPicPr>
            <a:picLocks noChangeAspect="1" noChangeArrowheads="1"/>
          </p:cNvPicPr>
          <p:nvPr/>
        </p:nvPicPr>
        <p:blipFill>
          <a:blip r:embed="rId5" cstate="print"/>
          <a:srcRect l="38199" t="84955" r="34516" b="4750"/>
          <a:stretch>
            <a:fillRect/>
          </a:stretch>
        </p:blipFill>
        <p:spPr bwMode="auto">
          <a:xfrm>
            <a:off x="4114800" y="5048622"/>
            <a:ext cx="4495800" cy="894978"/>
          </a:xfrm>
          <a:prstGeom prst="rect">
            <a:avLst/>
          </a:prstGeom>
          <a:noFill/>
          <a:ln w="9525">
            <a:solidFill>
              <a:schemeClr val="accent1"/>
            </a:solidFill>
            <a:miter lim="800000"/>
            <a:headEnd/>
            <a:tailEnd/>
          </a:ln>
        </p:spPr>
      </p:pic>
      <p:cxnSp>
        <p:nvCxnSpPr>
          <p:cNvPr id="10" name="Прямая соединительная линия 9"/>
          <p:cNvCxnSpPr/>
          <p:nvPr/>
        </p:nvCxnSpPr>
        <p:spPr>
          <a:xfrm>
            <a:off x="4724400" y="3886200"/>
            <a:ext cx="3505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24400" y="2514600"/>
            <a:ext cx="3505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4724400" y="4343400"/>
            <a:ext cx="3505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p:cNvSpPr>
          <p:nvPr/>
        </p:nvSpPr>
        <p:spPr bwMode="auto">
          <a:xfrm>
            <a:off x="0" y="0"/>
            <a:ext cx="9144000" cy="1023939"/>
          </a:xfrm>
          <a:prstGeom prst="rect">
            <a:avLst/>
          </a:prstGeom>
          <a:noFill/>
          <a:ln w="9525">
            <a:noFill/>
            <a:miter lim="800000"/>
            <a:headEnd/>
            <a:tailEnd/>
          </a:ln>
        </p:spPr>
        <p:txBody>
          <a:bodyPr anchor="ctr"/>
          <a:lstStyle/>
          <a:p>
            <a:endParaRPr lang="en-US" altLang="ru-RU" sz="2200" dirty="0" smtClean="0">
              <a:latin typeface="Verdana" pitchFamily="34" charset="0"/>
              <a:cs typeface="Arial" charset="0"/>
            </a:endParaRPr>
          </a:p>
        </p:txBody>
      </p:sp>
      <p:sp>
        <p:nvSpPr>
          <p:cNvPr id="25" name="TextBox 24"/>
          <p:cNvSpPr txBox="1"/>
          <p:nvPr/>
        </p:nvSpPr>
        <p:spPr>
          <a:xfrm>
            <a:off x="0" y="152400"/>
            <a:ext cx="9144000" cy="338554"/>
          </a:xfrm>
          <a:prstGeom prst="rect">
            <a:avLst/>
          </a:prstGeom>
          <a:noFill/>
        </p:spPr>
        <p:txBody>
          <a:bodyPr wrap="square" rtlCol="0">
            <a:spAutoFit/>
          </a:bodyPr>
          <a:lstStyle/>
          <a:p>
            <a:r>
              <a:rPr lang="ru-RU" sz="1600" b="1" dirty="0" smtClean="0">
                <a:latin typeface="Verdana" pitchFamily="34" charset="0"/>
                <a:cs typeface="Arial" charset="0"/>
              </a:rPr>
              <a:t>Заключение АО «ВНИИЖТ» </a:t>
            </a:r>
          </a:p>
        </p:txBody>
      </p:sp>
      <p:pic>
        <p:nvPicPr>
          <p:cNvPr id="1026" name="Picture 2"/>
          <p:cNvPicPr>
            <a:picLocks noChangeAspect="1" noChangeArrowheads="1"/>
          </p:cNvPicPr>
          <p:nvPr/>
        </p:nvPicPr>
        <p:blipFill>
          <a:blip r:embed="rId3" cstate="print"/>
          <a:srcRect l="37500" t="26674" r="33750" b="9630"/>
          <a:stretch>
            <a:fillRect/>
          </a:stretch>
        </p:blipFill>
        <p:spPr bwMode="auto">
          <a:xfrm>
            <a:off x="304800" y="1219200"/>
            <a:ext cx="2627307" cy="32742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7500" t="14444" r="33750" b="7778"/>
          <a:stretch>
            <a:fillRect/>
          </a:stretch>
        </p:blipFill>
        <p:spPr bwMode="auto">
          <a:xfrm>
            <a:off x="3200400" y="1828800"/>
            <a:ext cx="2602286" cy="39600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37500" t="12963" r="33750" b="48505"/>
          <a:stretch>
            <a:fillRect/>
          </a:stretch>
        </p:blipFill>
        <p:spPr bwMode="auto">
          <a:xfrm>
            <a:off x="6096000" y="4191000"/>
            <a:ext cx="2628000" cy="1981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ubtitle 6"/>
          <p:cNvSpPr>
            <a:spLocks noGrp="1"/>
          </p:cNvSpPr>
          <p:nvPr>
            <p:ph type="subTitle" idx="1"/>
          </p:nvPr>
        </p:nvSpPr>
        <p:spPr>
          <a:xfrm>
            <a:off x="898526" y="4582584"/>
            <a:ext cx="5514975" cy="1132416"/>
          </a:xfrm>
        </p:spPr>
        <p:txBody>
          <a:bodyPr>
            <a:normAutofit fontScale="85000" lnSpcReduction="20000"/>
          </a:bodyPr>
          <a:lstStyle/>
          <a:p>
            <a:pPr eaLnBrk="1" hangingPunct="1"/>
            <a:r>
              <a:rPr lang="ru-RU" altLang="ru-RU" dirty="0" smtClean="0"/>
              <a:t>Презентация по правилам использования</a:t>
            </a:r>
            <a:br>
              <a:rPr lang="ru-RU" altLang="ru-RU" dirty="0" smtClean="0"/>
            </a:br>
            <a:r>
              <a:rPr lang="ru-RU" altLang="ru-RU" dirty="0" smtClean="0"/>
              <a:t>корпоративного шаблона</a:t>
            </a:r>
            <a:endParaRPr lang="en-US" altLang="ru-RU" dirty="0" smtClean="0"/>
          </a:p>
          <a:p>
            <a:pPr eaLnBrk="1" hangingPunct="1"/>
            <a:endParaRPr lang="en-US" altLang="ru-RU" dirty="0" smtClean="0"/>
          </a:p>
        </p:txBody>
      </p:sp>
      <p:sp>
        <p:nvSpPr>
          <p:cNvPr id="11269" name="Text Placeholder 7"/>
          <p:cNvSpPr>
            <a:spLocks noGrp="1"/>
          </p:cNvSpPr>
          <p:nvPr>
            <p:ph type="body" sz="quarter" idx="11"/>
          </p:nvPr>
        </p:nvSpPr>
        <p:spPr>
          <a:xfrm>
            <a:off x="901700" y="6021918"/>
            <a:ext cx="2657475" cy="510116"/>
          </a:xfrm>
        </p:spPr>
        <p:txBody>
          <a:bodyPr/>
          <a:lstStyle/>
          <a:p>
            <a:pPr eaLnBrk="1" hangingPunct="1"/>
            <a:r>
              <a:rPr lang="ru-RU" altLang="ru-RU" dirty="0" smtClean="0"/>
              <a:t>13.08.2014</a:t>
            </a:r>
            <a:endParaRPr lang="en-US" altLang="ru-RU" dirty="0" smtClean="0"/>
          </a:p>
        </p:txBody>
      </p:sp>
      <p:sp>
        <p:nvSpPr>
          <p:cNvPr id="11270" name="Заголовок 2"/>
          <p:cNvSpPr>
            <a:spLocks noGrp="1"/>
          </p:cNvSpPr>
          <p:nvPr>
            <p:ph type="ctrTitle"/>
          </p:nvPr>
        </p:nvSpPr>
        <p:spPr>
          <a:xfrm>
            <a:off x="900114" y="3464984"/>
            <a:ext cx="5513387" cy="751416"/>
          </a:xfrm>
        </p:spPr>
        <p:txBody>
          <a:bodyPr/>
          <a:lstStyle/>
          <a:p>
            <a:r>
              <a:rPr lang="ru-RU" altLang="ru-RU" sz="2000" dirty="0" smtClean="0"/>
              <a:t>Представляем Вам </a:t>
            </a:r>
            <a:br>
              <a:rPr lang="ru-RU" altLang="ru-RU" sz="2000" dirty="0" smtClean="0"/>
            </a:br>
            <a:r>
              <a:rPr lang="ru-RU" altLang="ru-RU" sz="2000" dirty="0" smtClean="0"/>
              <a:t>новый шаблон презентации РЖД</a:t>
            </a:r>
          </a:p>
        </p:txBody>
      </p:sp>
      <p:pic>
        <p:nvPicPr>
          <p:cNvPr id="8" name="Picture 14" descr="C:\Natarius\RZD 2012\Форма хоккеистов\вставка красный1.png"/>
          <p:cNvPicPr>
            <a:picLocks noChangeAspect="1" noChangeArrowheads="1"/>
          </p:cNvPicPr>
          <p:nvPr/>
        </p:nvPicPr>
        <p:blipFill>
          <a:blip r:embed="rId3" cstate="print"/>
          <a:srcRect/>
          <a:stretch>
            <a:fillRect/>
          </a:stretch>
        </p:blipFill>
        <p:spPr bwMode="auto">
          <a:xfrm>
            <a:off x="0" y="3044957"/>
            <a:ext cx="9144000" cy="3813044"/>
          </a:xfrm>
          <a:prstGeom prst="rect">
            <a:avLst/>
          </a:prstGeom>
          <a:noFill/>
          <a:ln w="9525">
            <a:noFill/>
            <a:miter lim="800000"/>
            <a:headEnd/>
            <a:tailEnd/>
          </a:ln>
        </p:spPr>
      </p:pic>
      <p:sp>
        <p:nvSpPr>
          <p:cNvPr id="9" name="Прямоугольник 7"/>
          <p:cNvSpPr>
            <a:spLocks noChangeArrowheads="1"/>
          </p:cNvSpPr>
          <p:nvPr/>
        </p:nvSpPr>
        <p:spPr bwMode="auto">
          <a:xfrm>
            <a:off x="323528" y="3297441"/>
            <a:ext cx="6736486" cy="584775"/>
          </a:xfrm>
          <a:prstGeom prst="rect">
            <a:avLst/>
          </a:prstGeom>
          <a:noFill/>
          <a:ln w="9525">
            <a:noFill/>
            <a:miter lim="800000"/>
            <a:headEnd/>
            <a:tailEnd/>
          </a:ln>
        </p:spPr>
        <p:txBody>
          <a:bodyPr wrap="square">
            <a:spAutoFit/>
          </a:bodyPr>
          <a:lstStyle/>
          <a:p>
            <a:pPr algn="ctr" defTabSz="803275"/>
            <a:r>
              <a:rPr lang="ru-RU" sz="3200" b="1" dirty="0" smtClean="0">
                <a:solidFill>
                  <a:prstClr val="white"/>
                </a:solidFill>
              </a:rPr>
              <a:t>Спасибо за внимание</a:t>
            </a:r>
          </a:p>
        </p:txBody>
      </p:sp>
      <p:sp>
        <p:nvSpPr>
          <p:cNvPr id="11" name="TextBox 14"/>
          <p:cNvSpPr txBox="1">
            <a:spLocks noChangeArrowheads="1"/>
          </p:cNvSpPr>
          <p:nvPr/>
        </p:nvSpPr>
        <p:spPr bwMode="auto">
          <a:xfrm>
            <a:off x="571504" y="6191257"/>
            <a:ext cx="1847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ru-RU" sz="1400"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21161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37762</TotalTime>
  <Words>1067</Words>
  <Application>Microsoft Office PowerPoint</Application>
  <PresentationFormat>Экран (4:3)</PresentationFormat>
  <Paragraphs>120</Paragraphs>
  <Slides>9</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Представляем Вам  новый шаблон презентации РЖД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Каменева Анна Анатольевна</dc:creator>
  <cp:lastModifiedBy>orw</cp:lastModifiedBy>
  <cp:revision>2784</cp:revision>
  <cp:lastPrinted>1601-01-01T00:00:00Z</cp:lastPrinted>
  <dcterms:created xsi:type="dcterms:W3CDTF">1601-01-01T00:00:00Z</dcterms:created>
  <dcterms:modified xsi:type="dcterms:W3CDTF">2019-05-07T11:43:39Z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